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21.jpg" ContentType="image/jpg"/>
  <Override PartName="/ppt/media/image23.jpg" ContentType="image/jpg"/>
  <Override PartName="/ppt/media/image36.jpg" ContentType="image/jpg"/>
  <Override PartName="/ppt/media/image4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80" r:id="rId2"/>
    <p:sldId id="281" r:id="rId3"/>
    <p:sldId id="282" r:id="rId4"/>
    <p:sldId id="283" r:id="rId5"/>
    <p:sldId id="269" r:id="rId6"/>
    <p:sldId id="259" r:id="rId7"/>
    <p:sldId id="319" r:id="rId8"/>
    <p:sldId id="364" r:id="rId9"/>
    <p:sldId id="365" r:id="rId10"/>
    <p:sldId id="366" r:id="rId11"/>
    <p:sldId id="367" r:id="rId12"/>
    <p:sldId id="368" r:id="rId13"/>
    <p:sldId id="371" r:id="rId14"/>
    <p:sldId id="372" r:id="rId15"/>
    <p:sldId id="373" r:id="rId16"/>
    <p:sldId id="369" r:id="rId17"/>
    <p:sldId id="374" r:id="rId18"/>
    <p:sldId id="370" r:id="rId19"/>
    <p:sldId id="375" r:id="rId20"/>
    <p:sldId id="378" r:id="rId21"/>
    <p:sldId id="376" r:id="rId22"/>
    <p:sldId id="377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294" r:id="rId61"/>
    <p:sldId id="286" r:id="rId62"/>
    <p:sldId id="265" r:id="rId63"/>
    <p:sldId id="276" r:id="rId64"/>
    <p:sldId id="271" r:id="rId65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F99"/>
    <a:srgbClr val="01388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25/02/2023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tic.gov.co/portal/inicio/Acerca-del-MinTIC/Modelo-Integrado-de-Gestio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Riesgos%20Rol%20Auditor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E22B37-09F7-9A17-818B-BF58A0114A7B}"/>
              </a:ext>
            </a:extLst>
          </p:cNvPr>
          <p:cNvSpPr txBox="1"/>
          <p:nvPr/>
        </p:nvSpPr>
        <p:spPr>
          <a:xfrm>
            <a:off x="181254" y="5794849"/>
            <a:ext cx="45563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b="1" dirty="0">
                <a:solidFill>
                  <a:schemeClr val="bg1"/>
                </a:solidFill>
              </a:rPr>
              <a:t>GERENCIA Y GESTION DE T.I//MODELO DE PLANEACION T.I.</a:t>
            </a:r>
          </a:p>
          <a:p>
            <a:pPr algn="ctr"/>
            <a:endParaRPr lang="es-41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0" name="object 14">
            <a:extLst>
              <a:ext uri="{FF2B5EF4-FFF2-40B4-BE49-F238E27FC236}">
                <a16:creationId xmlns:a16="http://schemas.microsoft.com/office/drawing/2014/main" id="{A302791B-1DDB-9BE7-7B43-5149A2202110}"/>
              </a:ext>
            </a:extLst>
          </p:cNvPr>
          <p:cNvSpPr txBox="1"/>
          <p:nvPr/>
        </p:nvSpPr>
        <p:spPr>
          <a:xfrm>
            <a:off x="4166361" y="1871929"/>
            <a:ext cx="2046605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5655" algn="l"/>
                <a:tab pos="1315720" algn="l"/>
                <a:tab pos="1918970" algn="l"/>
              </a:tabLst>
            </a:pPr>
            <a:r>
              <a:rPr sz="900" spc="-2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I</a:t>
            </a:r>
            <a:r>
              <a:rPr sz="900" spc="-6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m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p</a:t>
            </a:r>
            <a:r>
              <a:rPr sz="900" spc="-3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l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e</a:t>
            </a:r>
            <a:r>
              <a:rPr sz="900" spc="-6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m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e</a:t>
            </a:r>
            <a:r>
              <a:rPr sz="900" spc="-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n</a:t>
            </a:r>
            <a:r>
              <a:rPr sz="900" spc="-3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t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a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r</a:t>
            </a:r>
            <a:r>
              <a:rPr sz="90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	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b</a:t>
            </a:r>
            <a:r>
              <a:rPr sz="900" spc="-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u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e</a:t>
            </a:r>
            <a:r>
              <a:rPr sz="900" spc="-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n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a</a:t>
            </a:r>
            <a:r>
              <a:rPr sz="900" spc="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s</a:t>
            </a:r>
            <a:r>
              <a:rPr sz="90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	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p</a:t>
            </a:r>
            <a:r>
              <a:rPr sz="900" spc="-1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r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á</a:t>
            </a:r>
            <a:r>
              <a:rPr sz="900" spc="-1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c</a:t>
            </a:r>
            <a:r>
              <a:rPr sz="900" spc="-3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ti</a:t>
            </a:r>
            <a:r>
              <a:rPr sz="900" spc="-1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c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a</a:t>
            </a:r>
            <a:r>
              <a:rPr sz="900" spc="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s</a:t>
            </a:r>
            <a:r>
              <a:rPr sz="90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	</a:t>
            </a:r>
            <a:r>
              <a:rPr sz="900" spc="-3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de</a:t>
            </a:r>
            <a:endParaRPr sz="9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900" spc="-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gestión</a:t>
            </a:r>
            <a:r>
              <a:rPr sz="900" spc="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de</a:t>
            </a:r>
            <a:r>
              <a:rPr sz="900" spc="3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servicios</a:t>
            </a:r>
            <a:r>
              <a:rPr sz="900" spc="2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e</a:t>
            </a:r>
            <a:r>
              <a:rPr sz="900" spc="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infraestructura</a:t>
            </a:r>
            <a:endParaRPr sz="900">
              <a:latin typeface="Franklin Gothic Medium"/>
              <a:cs typeface="Franklin Gothic Medium"/>
            </a:endParaRPr>
          </a:p>
        </p:txBody>
      </p:sp>
      <p:grpSp>
        <p:nvGrpSpPr>
          <p:cNvPr id="41" name="object 15">
            <a:extLst>
              <a:ext uri="{FF2B5EF4-FFF2-40B4-BE49-F238E27FC236}">
                <a16:creationId xmlns:a16="http://schemas.microsoft.com/office/drawing/2014/main" id="{3F1BDE4D-E038-B2DC-ED90-9AEC200C3AAB}"/>
              </a:ext>
            </a:extLst>
          </p:cNvPr>
          <p:cNvGrpSpPr/>
          <p:nvPr/>
        </p:nvGrpSpPr>
        <p:grpSpPr>
          <a:xfrm>
            <a:off x="1748027" y="1645920"/>
            <a:ext cx="2246630" cy="2211705"/>
            <a:chOff x="1748027" y="1645920"/>
            <a:chExt cx="2246630" cy="2211705"/>
          </a:xfrm>
        </p:grpSpPr>
        <p:pic>
          <p:nvPicPr>
            <p:cNvPr id="42" name="object 16">
              <a:extLst>
                <a:ext uri="{FF2B5EF4-FFF2-40B4-BE49-F238E27FC236}">
                  <a16:creationId xmlns:a16="http://schemas.microsoft.com/office/drawing/2014/main" id="{2DAACCC0-C352-66D5-0B57-39E6FD41E8A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8027" y="1687068"/>
              <a:ext cx="1822703" cy="2170175"/>
            </a:xfrm>
            <a:prstGeom prst="rect">
              <a:avLst/>
            </a:prstGeom>
          </p:spPr>
        </p:pic>
        <p:sp>
          <p:nvSpPr>
            <p:cNvPr id="43" name="object 17">
              <a:extLst>
                <a:ext uri="{FF2B5EF4-FFF2-40B4-BE49-F238E27FC236}">
                  <a16:creationId xmlns:a16="http://schemas.microsoft.com/office/drawing/2014/main" id="{2B4E0480-DC89-F200-E087-B692E4E75CF9}"/>
                </a:ext>
              </a:extLst>
            </p:cNvPr>
            <p:cNvSpPr/>
            <p:nvPr/>
          </p:nvSpPr>
          <p:spPr>
            <a:xfrm>
              <a:off x="3694176" y="1645920"/>
              <a:ext cx="300355" cy="1851660"/>
            </a:xfrm>
            <a:custGeom>
              <a:avLst/>
              <a:gdLst/>
              <a:ahLst/>
              <a:cxnLst/>
              <a:rect l="l" t="t" r="r" b="b"/>
              <a:pathLst>
                <a:path w="300354" h="1851660">
                  <a:moveTo>
                    <a:pt x="300227" y="0"/>
                  </a:moveTo>
                  <a:lnTo>
                    <a:pt x="0" y="0"/>
                  </a:lnTo>
                  <a:lnTo>
                    <a:pt x="0" y="1801494"/>
                  </a:lnTo>
                  <a:lnTo>
                    <a:pt x="3937" y="1820926"/>
                  </a:lnTo>
                  <a:lnTo>
                    <a:pt x="14732" y="1836801"/>
                  </a:lnTo>
                  <a:lnTo>
                    <a:pt x="30734" y="1847595"/>
                  </a:lnTo>
                  <a:lnTo>
                    <a:pt x="50164" y="1851532"/>
                  </a:lnTo>
                  <a:lnTo>
                    <a:pt x="250316" y="1851532"/>
                  </a:lnTo>
                  <a:lnTo>
                    <a:pt x="269621" y="1847595"/>
                  </a:lnTo>
                  <a:lnTo>
                    <a:pt x="285496" y="1836801"/>
                  </a:lnTo>
                  <a:lnTo>
                    <a:pt x="296290" y="1820926"/>
                  </a:lnTo>
                  <a:lnTo>
                    <a:pt x="300227" y="1801494"/>
                  </a:lnTo>
                  <a:lnTo>
                    <a:pt x="300227" y="0"/>
                  </a:lnTo>
                  <a:close/>
                </a:path>
              </a:pathLst>
            </a:custGeom>
            <a:solidFill>
              <a:srgbClr val="2B9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18">
            <a:extLst>
              <a:ext uri="{FF2B5EF4-FFF2-40B4-BE49-F238E27FC236}">
                <a16:creationId xmlns:a16="http://schemas.microsoft.com/office/drawing/2014/main" id="{EEFB1B43-F0FA-48C2-2614-C5AE56A39640}"/>
              </a:ext>
            </a:extLst>
          </p:cNvPr>
          <p:cNvSpPr txBox="1"/>
          <p:nvPr/>
        </p:nvSpPr>
        <p:spPr>
          <a:xfrm>
            <a:off x="3667289" y="2212319"/>
            <a:ext cx="285115" cy="8674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sz="1800" spc="-4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Acciones</a:t>
            </a:r>
            <a:endParaRPr sz="1800">
              <a:latin typeface="Franklin Gothic Medium"/>
              <a:cs typeface="Franklin Gothic Medium"/>
            </a:endParaRPr>
          </a:p>
        </p:txBody>
      </p:sp>
      <p:sp>
        <p:nvSpPr>
          <p:cNvPr id="45" name="object 19">
            <a:extLst>
              <a:ext uri="{FF2B5EF4-FFF2-40B4-BE49-F238E27FC236}">
                <a16:creationId xmlns:a16="http://schemas.microsoft.com/office/drawing/2014/main" id="{044F360C-0980-8035-B728-E45069431E9C}"/>
              </a:ext>
            </a:extLst>
          </p:cNvPr>
          <p:cNvSpPr txBox="1"/>
          <p:nvPr/>
        </p:nvSpPr>
        <p:spPr>
          <a:xfrm>
            <a:off x="4147565" y="2422016"/>
            <a:ext cx="2025014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Adoptar</a:t>
            </a:r>
            <a:r>
              <a:rPr sz="900" spc="5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1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modelos</a:t>
            </a:r>
            <a:r>
              <a:rPr sz="900" spc="6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de</a:t>
            </a:r>
            <a:r>
              <a:rPr sz="900" spc="6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servicio</a:t>
            </a:r>
            <a:r>
              <a:rPr sz="900" spc="6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de</a:t>
            </a:r>
            <a:r>
              <a:rPr sz="900" spc="7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1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pago</a:t>
            </a:r>
            <a:r>
              <a:rPr sz="900" spc="4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3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por </a:t>
            </a:r>
            <a:r>
              <a:rPr sz="900" spc="-2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consumo</a:t>
            </a:r>
            <a:endParaRPr sz="900">
              <a:latin typeface="Franklin Gothic Medium"/>
              <a:cs typeface="Franklin Gothic Medium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329D4D0F-2F12-5926-F369-A4E22792BE61}"/>
              </a:ext>
            </a:extLst>
          </p:cNvPr>
          <p:cNvSpPr txBox="1"/>
          <p:nvPr/>
        </p:nvSpPr>
        <p:spPr>
          <a:xfrm>
            <a:off x="1863979" y="2499436"/>
            <a:ext cx="1548765" cy="370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208ACD"/>
                </a:solidFill>
                <a:latin typeface="Franklin Gothic Medium"/>
                <a:cs typeface="Franklin Gothic Medium"/>
              </a:rPr>
              <a:t>Mejorar</a:t>
            </a:r>
            <a:r>
              <a:rPr sz="1100" spc="100" dirty="0">
                <a:solidFill>
                  <a:srgbClr val="208ACD"/>
                </a:solidFill>
                <a:latin typeface="Franklin Gothic Medium"/>
                <a:cs typeface="Franklin Gothic Medium"/>
              </a:rPr>
              <a:t> </a:t>
            </a:r>
            <a:r>
              <a:rPr sz="1100" spc="-15" dirty="0">
                <a:solidFill>
                  <a:srgbClr val="208ACD"/>
                </a:solidFill>
                <a:latin typeface="Franklin Gothic Medium"/>
                <a:cs typeface="Franklin Gothic Medium"/>
              </a:rPr>
              <a:t>la</a:t>
            </a:r>
            <a:r>
              <a:rPr sz="1100" spc="120" dirty="0">
                <a:solidFill>
                  <a:srgbClr val="208ACD"/>
                </a:solidFill>
                <a:latin typeface="Franklin Gothic Medium"/>
                <a:cs typeface="Franklin Gothic Medium"/>
              </a:rPr>
              <a:t> </a:t>
            </a:r>
            <a:r>
              <a:rPr sz="1100" spc="-5" dirty="0">
                <a:solidFill>
                  <a:srgbClr val="208ACD"/>
                </a:solidFill>
                <a:latin typeface="Franklin Gothic Medium"/>
                <a:cs typeface="Franklin Gothic Medium"/>
              </a:rPr>
              <a:t>prestación</a:t>
            </a:r>
            <a:r>
              <a:rPr sz="1100" spc="110" dirty="0">
                <a:solidFill>
                  <a:srgbClr val="208ACD"/>
                </a:solidFill>
                <a:latin typeface="Franklin Gothic Medium"/>
                <a:cs typeface="Franklin Gothic Medium"/>
              </a:rPr>
              <a:t> </a:t>
            </a:r>
            <a:r>
              <a:rPr sz="1100" spc="-10" dirty="0">
                <a:solidFill>
                  <a:srgbClr val="208ACD"/>
                </a:solidFill>
                <a:latin typeface="Franklin Gothic Medium"/>
                <a:cs typeface="Franklin Gothic Medium"/>
              </a:rPr>
              <a:t>de</a:t>
            </a:r>
            <a:endParaRPr sz="11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100" spc="-5" dirty="0">
                <a:solidFill>
                  <a:srgbClr val="208ACD"/>
                </a:solidFill>
                <a:latin typeface="Franklin Gothic Medium"/>
                <a:cs typeface="Franklin Gothic Medium"/>
              </a:rPr>
              <a:t>los</a:t>
            </a:r>
            <a:r>
              <a:rPr sz="1100" spc="100" dirty="0">
                <a:solidFill>
                  <a:srgbClr val="208ACD"/>
                </a:solidFill>
                <a:latin typeface="Franklin Gothic Medium"/>
                <a:cs typeface="Franklin Gothic Medium"/>
              </a:rPr>
              <a:t> </a:t>
            </a:r>
            <a:r>
              <a:rPr sz="1100" spc="-5" dirty="0">
                <a:solidFill>
                  <a:srgbClr val="208ACD"/>
                </a:solidFill>
                <a:latin typeface="Franklin Gothic Medium"/>
                <a:cs typeface="Franklin Gothic Medium"/>
              </a:rPr>
              <a:t>servicios</a:t>
            </a:r>
            <a:r>
              <a:rPr sz="1100" spc="114" dirty="0">
                <a:solidFill>
                  <a:srgbClr val="208ACD"/>
                </a:solidFill>
                <a:latin typeface="Franklin Gothic Medium"/>
                <a:cs typeface="Franklin Gothic Medium"/>
              </a:rPr>
              <a:t> </a:t>
            </a:r>
            <a:r>
              <a:rPr sz="1100" spc="-20" dirty="0">
                <a:solidFill>
                  <a:srgbClr val="208ACD"/>
                </a:solidFill>
                <a:latin typeface="Franklin Gothic Medium"/>
                <a:cs typeface="Franklin Gothic Medium"/>
              </a:rPr>
              <a:t>tecnológicos</a:t>
            </a:r>
            <a:endParaRPr sz="1100">
              <a:latin typeface="Franklin Gothic Medium"/>
              <a:cs typeface="Franklin Gothic Medium"/>
            </a:endParaRPr>
          </a:p>
        </p:txBody>
      </p:sp>
      <p:sp>
        <p:nvSpPr>
          <p:cNvPr id="47" name="object 21">
            <a:extLst>
              <a:ext uri="{FF2B5EF4-FFF2-40B4-BE49-F238E27FC236}">
                <a16:creationId xmlns:a16="http://schemas.microsoft.com/office/drawing/2014/main" id="{8BDFA109-ED1F-977A-16FA-E8659B4ADB79}"/>
              </a:ext>
            </a:extLst>
          </p:cNvPr>
          <p:cNvSpPr txBox="1"/>
          <p:nvPr/>
        </p:nvSpPr>
        <p:spPr>
          <a:xfrm>
            <a:off x="4163059" y="2931414"/>
            <a:ext cx="2071370" cy="4419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1699"/>
              </a:lnSpc>
              <a:spcBef>
                <a:spcPts val="80"/>
              </a:spcBef>
            </a:pP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Adoptar</a:t>
            </a:r>
            <a:r>
              <a:rPr sz="900" spc="-1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un</a:t>
            </a:r>
            <a:r>
              <a:rPr sz="900" spc="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modelo</a:t>
            </a:r>
            <a:r>
              <a:rPr sz="900" spc="-1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de</a:t>
            </a:r>
            <a:r>
              <a:rPr sz="90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seguridad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2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y 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privacidad</a:t>
            </a:r>
            <a:r>
              <a:rPr sz="900" spc="2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de</a:t>
            </a:r>
            <a:r>
              <a:rPr sz="900" spc="2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1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la</a:t>
            </a:r>
            <a:r>
              <a:rPr sz="900" spc="20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1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información</a:t>
            </a:r>
            <a:r>
              <a:rPr sz="900" spc="20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2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y </a:t>
            </a:r>
            <a:r>
              <a:rPr sz="900" spc="-2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renovación</a:t>
            </a:r>
            <a:r>
              <a:rPr sz="900" spc="1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de</a:t>
            </a:r>
            <a:r>
              <a:rPr sz="900" spc="50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obsolescencia</a:t>
            </a:r>
            <a:r>
              <a:rPr sz="900" spc="4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 </a:t>
            </a:r>
            <a:r>
              <a:rPr sz="900" spc="-25" dirty="0">
                <a:solidFill>
                  <a:srgbClr val="003C8A"/>
                </a:solidFill>
                <a:latin typeface="Franklin Gothic Medium"/>
                <a:cs typeface="Franklin Gothic Medium"/>
              </a:rPr>
              <a:t>tecnológica</a:t>
            </a:r>
            <a:endParaRPr sz="900">
              <a:latin typeface="Franklin Gothic Medium"/>
              <a:cs typeface="Franklin Gothic Medium"/>
            </a:endParaRPr>
          </a:p>
        </p:txBody>
      </p:sp>
      <p:grpSp>
        <p:nvGrpSpPr>
          <p:cNvPr id="48" name="object 22">
            <a:extLst>
              <a:ext uri="{FF2B5EF4-FFF2-40B4-BE49-F238E27FC236}">
                <a16:creationId xmlns:a16="http://schemas.microsoft.com/office/drawing/2014/main" id="{AF9A3522-CCAF-0C6C-1AA0-E8D201AB0896}"/>
              </a:ext>
            </a:extLst>
          </p:cNvPr>
          <p:cNvGrpSpPr/>
          <p:nvPr/>
        </p:nvGrpSpPr>
        <p:grpSpPr>
          <a:xfrm>
            <a:off x="1110614" y="1848688"/>
            <a:ext cx="5593080" cy="4212590"/>
            <a:chOff x="1080516" y="1837944"/>
            <a:chExt cx="5593080" cy="4212590"/>
          </a:xfrm>
        </p:grpSpPr>
        <p:sp>
          <p:nvSpPr>
            <p:cNvPr id="49" name="object 23">
              <a:extLst>
                <a:ext uri="{FF2B5EF4-FFF2-40B4-BE49-F238E27FC236}">
                  <a16:creationId xmlns:a16="http://schemas.microsoft.com/office/drawing/2014/main" id="{1110471C-50BA-E6B7-DFCC-E3806EB353CC}"/>
                </a:ext>
              </a:extLst>
            </p:cNvPr>
            <p:cNvSpPr/>
            <p:nvPr/>
          </p:nvSpPr>
          <p:spPr>
            <a:xfrm>
              <a:off x="2010156" y="2124443"/>
              <a:ext cx="237490" cy="212090"/>
            </a:xfrm>
            <a:custGeom>
              <a:avLst/>
              <a:gdLst/>
              <a:ahLst/>
              <a:cxnLst/>
              <a:rect l="l" t="t" r="r" b="b"/>
              <a:pathLst>
                <a:path w="237489" h="212089">
                  <a:moveTo>
                    <a:pt x="26720" y="0"/>
                  </a:moveTo>
                  <a:lnTo>
                    <a:pt x="0" y="0"/>
                  </a:lnTo>
                  <a:lnTo>
                    <a:pt x="0" y="211721"/>
                  </a:lnTo>
                  <a:lnTo>
                    <a:pt x="26720" y="211721"/>
                  </a:lnTo>
                  <a:lnTo>
                    <a:pt x="26720" y="0"/>
                  </a:lnTo>
                  <a:close/>
                </a:path>
                <a:path w="237489" h="212089">
                  <a:moveTo>
                    <a:pt x="237490" y="12"/>
                  </a:moveTo>
                  <a:lnTo>
                    <a:pt x="216535" y="12"/>
                  </a:lnTo>
                  <a:lnTo>
                    <a:pt x="216535" y="152158"/>
                  </a:lnTo>
                  <a:lnTo>
                    <a:pt x="217043" y="172605"/>
                  </a:lnTo>
                  <a:lnTo>
                    <a:pt x="113665" y="12"/>
                  </a:lnTo>
                  <a:lnTo>
                    <a:pt x="80264" y="12"/>
                  </a:lnTo>
                  <a:lnTo>
                    <a:pt x="80264" y="211721"/>
                  </a:lnTo>
                  <a:lnTo>
                    <a:pt x="101854" y="211721"/>
                  </a:lnTo>
                  <a:lnTo>
                    <a:pt x="101854" y="50812"/>
                  </a:lnTo>
                  <a:lnTo>
                    <a:pt x="101346" y="41160"/>
                  </a:lnTo>
                  <a:lnTo>
                    <a:pt x="101092" y="27317"/>
                  </a:lnTo>
                  <a:lnTo>
                    <a:pt x="211455" y="211721"/>
                  </a:lnTo>
                  <a:lnTo>
                    <a:pt x="237490" y="211721"/>
                  </a:lnTo>
                  <a:lnTo>
                    <a:pt x="237490" y="12"/>
                  </a:lnTo>
                  <a:close/>
                </a:path>
              </a:pathLst>
            </a:custGeom>
            <a:solidFill>
              <a:srgbClr val="003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4">
              <a:extLst>
                <a:ext uri="{FF2B5EF4-FFF2-40B4-BE49-F238E27FC236}">
                  <a16:creationId xmlns:a16="http://schemas.microsoft.com/office/drawing/2014/main" id="{5AE2077F-4EE2-1A5B-010D-7F39539D9ABC}"/>
                </a:ext>
              </a:extLst>
            </p:cNvPr>
            <p:cNvSpPr/>
            <p:nvPr/>
          </p:nvSpPr>
          <p:spPr>
            <a:xfrm>
              <a:off x="2010918" y="2125205"/>
              <a:ext cx="237490" cy="212090"/>
            </a:xfrm>
            <a:custGeom>
              <a:avLst/>
              <a:gdLst/>
              <a:ahLst/>
              <a:cxnLst/>
              <a:rect l="l" t="t" r="r" b="b"/>
              <a:pathLst>
                <a:path w="237489" h="212089">
                  <a:moveTo>
                    <a:pt x="0" y="211721"/>
                  </a:moveTo>
                  <a:lnTo>
                    <a:pt x="26737" y="211721"/>
                  </a:lnTo>
                  <a:lnTo>
                    <a:pt x="26737" y="0"/>
                  </a:lnTo>
                  <a:lnTo>
                    <a:pt x="0" y="0"/>
                  </a:lnTo>
                  <a:lnTo>
                    <a:pt x="0" y="211721"/>
                  </a:lnTo>
                  <a:close/>
                </a:path>
                <a:path w="237489" h="212089">
                  <a:moveTo>
                    <a:pt x="237489" y="211721"/>
                  </a:moveTo>
                  <a:lnTo>
                    <a:pt x="211455" y="211721"/>
                  </a:lnTo>
                  <a:lnTo>
                    <a:pt x="101092" y="27317"/>
                  </a:lnTo>
                  <a:lnTo>
                    <a:pt x="101345" y="41160"/>
                  </a:lnTo>
                  <a:lnTo>
                    <a:pt x="101600" y="46367"/>
                  </a:lnTo>
                  <a:lnTo>
                    <a:pt x="101854" y="50812"/>
                  </a:lnTo>
                  <a:lnTo>
                    <a:pt x="101854" y="54368"/>
                  </a:lnTo>
                  <a:lnTo>
                    <a:pt x="101854" y="211721"/>
                  </a:lnTo>
                  <a:lnTo>
                    <a:pt x="80263" y="211721"/>
                  </a:lnTo>
                  <a:lnTo>
                    <a:pt x="80263" y="12"/>
                  </a:lnTo>
                  <a:lnTo>
                    <a:pt x="113664" y="12"/>
                  </a:lnTo>
                  <a:lnTo>
                    <a:pt x="217043" y="172605"/>
                  </a:lnTo>
                  <a:lnTo>
                    <a:pt x="216788" y="157873"/>
                  </a:lnTo>
                  <a:lnTo>
                    <a:pt x="216534" y="152158"/>
                  </a:lnTo>
                  <a:lnTo>
                    <a:pt x="216534" y="146824"/>
                  </a:lnTo>
                  <a:lnTo>
                    <a:pt x="216534" y="142506"/>
                  </a:lnTo>
                  <a:lnTo>
                    <a:pt x="216534" y="12"/>
                  </a:lnTo>
                  <a:lnTo>
                    <a:pt x="237489" y="12"/>
                  </a:lnTo>
                  <a:lnTo>
                    <a:pt x="237489" y="211721"/>
                  </a:lnTo>
                  <a:close/>
                </a:path>
              </a:pathLst>
            </a:custGeom>
            <a:ln w="8264">
              <a:solidFill>
                <a:srgbClr val="003C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5">
              <a:extLst>
                <a:ext uri="{FF2B5EF4-FFF2-40B4-BE49-F238E27FC236}">
                  <a16:creationId xmlns:a16="http://schemas.microsoft.com/office/drawing/2014/main" id="{9FAA7BD1-7903-ACAA-F54B-673259B9B1E0}"/>
                </a:ext>
              </a:extLst>
            </p:cNvPr>
            <p:cNvSpPr/>
            <p:nvPr/>
          </p:nvSpPr>
          <p:spPr>
            <a:xfrm>
              <a:off x="2302764" y="2121407"/>
              <a:ext cx="233045" cy="217804"/>
            </a:xfrm>
            <a:custGeom>
              <a:avLst/>
              <a:gdLst/>
              <a:ahLst/>
              <a:cxnLst/>
              <a:rect l="l" t="t" r="r" b="b"/>
              <a:pathLst>
                <a:path w="233044" h="217805">
                  <a:moveTo>
                    <a:pt x="26797" y="4140"/>
                  </a:moveTo>
                  <a:lnTo>
                    <a:pt x="0" y="4140"/>
                  </a:lnTo>
                  <a:lnTo>
                    <a:pt x="0" y="213741"/>
                  </a:lnTo>
                  <a:lnTo>
                    <a:pt x="26797" y="213741"/>
                  </a:lnTo>
                  <a:lnTo>
                    <a:pt x="26797" y="4140"/>
                  </a:lnTo>
                  <a:close/>
                </a:path>
                <a:path w="233044" h="217805">
                  <a:moveTo>
                    <a:pt x="233045" y="67183"/>
                  </a:moveTo>
                  <a:lnTo>
                    <a:pt x="209550" y="22098"/>
                  </a:lnTo>
                  <a:lnTo>
                    <a:pt x="155829" y="0"/>
                  </a:lnTo>
                  <a:lnTo>
                    <a:pt x="136525" y="1778"/>
                  </a:lnTo>
                  <a:lnTo>
                    <a:pt x="90805" y="29210"/>
                  </a:lnTo>
                  <a:lnTo>
                    <a:pt x="72898" y="63246"/>
                  </a:lnTo>
                  <a:lnTo>
                    <a:pt x="66802" y="106807"/>
                  </a:lnTo>
                  <a:lnTo>
                    <a:pt x="68199" y="129286"/>
                  </a:lnTo>
                  <a:lnTo>
                    <a:pt x="79883" y="168783"/>
                  </a:lnTo>
                  <a:lnTo>
                    <a:pt x="102743" y="199898"/>
                  </a:lnTo>
                  <a:lnTo>
                    <a:pt x="153924" y="217805"/>
                  </a:lnTo>
                  <a:lnTo>
                    <a:pt x="181991" y="213487"/>
                  </a:lnTo>
                  <a:lnTo>
                    <a:pt x="204597" y="200533"/>
                  </a:lnTo>
                  <a:lnTo>
                    <a:pt x="221615" y="178816"/>
                  </a:lnTo>
                  <a:lnTo>
                    <a:pt x="233045" y="148590"/>
                  </a:lnTo>
                  <a:lnTo>
                    <a:pt x="208661" y="143256"/>
                  </a:lnTo>
                  <a:lnTo>
                    <a:pt x="200279" y="166243"/>
                  </a:lnTo>
                  <a:lnTo>
                    <a:pt x="188468" y="182626"/>
                  </a:lnTo>
                  <a:lnTo>
                    <a:pt x="173101" y="192405"/>
                  </a:lnTo>
                  <a:lnTo>
                    <a:pt x="154432" y="195707"/>
                  </a:lnTo>
                  <a:lnTo>
                    <a:pt x="141986" y="194310"/>
                  </a:lnTo>
                  <a:lnTo>
                    <a:pt x="105029" y="159766"/>
                  </a:lnTo>
                  <a:lnTo>
                    <a:pt x="96139" y="110744"/>
                  </a:lnTo>
                  <a:lnTo>
                    <a:pt x="97028" y="90805"/>
                  </a:lnTo>
                  <a:lnTo>
                    <a:pt x="111760" y="45339"/>
                  </a:lnTo>
                  <a:lnTo>
                    <a:pt x="155575" y="22098"/>
                  </a:lnTo>
                  <a:lnTo>
                    <a:pt x="173355" y="25273"/>
                  </a:lnTo>
                  <a:lnTo>
                    <a:pt x="187960" y="34671"/>
                  </a:lnTo>
                  <a:lnTo>
                    <a:pt x="199517" y="50292"/>
                  </a:lnTo>
                  <a:lnTo>
                    <a:pt x="207899" y="72136"/>
                  </a:lnTo>
                  <a:lnTo>
                    <a:pt x="233045" y="67183"/>
                  </a:lnTo>
                  <a:close/>
                </a:path>
              </a:pathLst>
            </a:custGeom>
            <a:solidFill>
              <a:srgbClr val="003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6">
              <a:extLst>
                <a:ext uri="{FF2B5EF4-FFF2-40B4-BE49-F238E27FC236}">
                  <a16:creationId xmlns:a16="http://schemas.microsoft.com/office/drawing/2014/main" id="{004A4497-B2B5-6F42-5EF9-C8BFBF91D7A1}"/>
                </a:ext>
              </a:extLst>
            </p:cNvPr>
            <p:cNvSpPr/>
            <p:nvPr/>
          </p:nvSpPr>
          <p:spPr>
            <a:xfrm>
              <a:off x="2303526" y="2122170"/>
              <a:ext cx="233045" cy="218440"/>
            </a:xfrm>
            <a:custGeom>
              <a:avLst/>
              <a:gdLst/>
              <a:ahLst/>
              <a:cxnLst/>
              <a:rect l="l" t="t" r="r" b="b"/>
              <a:pathLst>
                <a:path w="233044" h="218439">
                  <a:moveTo>
                    <a:pt x="0" y="213740"/>
                  </a:moveTo>
                  <a:lnTo>
                    <a:pt x="26791" y="213740"/>
                  </a:lnTo>
                  <a:lnTo>
                    <a:pt x="26791" y="4127"/>
                  </a:lnTo>
                  <a:lnTo>
                    <a:pt x="0" y="4127"/>
                  </a:lnTo>
                  <a:lnTo>
                    <a:pt x="0" y="213740"/>
                  </a:lnTo>
                  <a:close/>
                </a:path>
                <a:path w="233044" h="218439">
                  <a:moveTo>
                    <a:pt x="208661" y="143255"/>
                  </a:moveTo>
                  <a:lnTo>
                    <a:pt x="233044" y="148589"/>
                  </a:lnTo>
                  <a:lnTo>
                    <a:pt x="221615" y="178815"/>
                  </a:lnTo>
                  <a:lnTo>
                    <a:pt x="204597" y="200532"/>
                  </a:lnTo>
                  <a:lnTo>
                    <a:pt x="181991" y="213487"/>
                  </a:lnTo>
                  <a:lnTo>
                    <a:pt x="153924" y="217931"/>
                  </a:lnTo>
                  <a:lnTo>
                    <a:pt x="134619" y="215900"/>
                  </a:lnTo>
                  <a:lnTo>
                    <a:pt x="90043" y="185927"/>
                  </a:lnTo>
                  <a:lnTo>
                    <a:pt x="72517" y="149987"/>
                  </a:lnTo>
                  <a:lnTo>
                    <a:pt x="66801" y="106806"/>
                  </a:lnTo>
                  <a:lnTo>
                    <a:pt x="68325" y="83819"/>
                  </a:lnTo>
                  <a:lnTo>
                    <a:pt x="80391" y="44957"/>
                  </a:lnTo>
                  <a:lnTo>
                    <a:pt x="119253" y="7238"/>
                  </a:lnTo>
                  <a:lnTo>
                    <a:pt x="155829" y="0"/>
                  </a:lnTo>
                  <a:lnTo>
                    <a:pt x="183261" y="4190"/>
                  </a:lnTo>
                  <a:lnTo>
                    <a:pt x="205359" y="16763"/>
                  </a:lnTo>
                  <a:lnTo>
                    <a:pt x="221869" y="37845"/>
                  </a:lnTo>
                  <a:lnTo>
                    <a:pt x="233044" y="67182"/>
                  </a:lnTo>
                  <a:lnTo>
                    <a:pt x="207899" y="72135"/>
                  </a:lnTo>
                  <a:lnTo>
                    <a:pt x="199517" y="50291"/>
                  </a:lnTo>
                  <a:lnTo>
                    <a:pt x="187960" y="34670"/>
                  </a:lnTo>
                  <a:lnTo>
                    <a:pt x="173355" y="25272"/>
                  </a:lnTo>
                  <a:lnTo>
                    <a:pt x="155575" y="22225"/>
                  </a:lnTo>
                  <a:lnTo>
                    <a:pt x="142240" y="23621"/>
                  </a:lnTo>
                  <a:lnTo>
                    <a:pt x="104901" y="58165"/>
                  </a:lnTo>
                  <a:lnTo>
                    <a:pt x="96138" y="110743"/>
                  </a:lnTo>
                  <a:lnTo>
                    <a:pt x="97028" y="128904"/>
                  </a:lnTo>
                  <a:lnTo>
                    <a:pt x="112013" y="172465"/>
                  </a:lnTo>
                  <a:lnTo>
                    <a:pt x="154431" y="195706"/>
                  </a:lnTo>
                  <a:lnTo>
                    <a:pt x="173100" y="192404"/>
                  </a:lnTo>
                  <a:lnTo>
                    <a:pt x="188468" y="182625"/>
                  </a:lnTo>
                  <a:lnTo>
                    <a:pt x="200279" y="166115"/>
                  </a:lnTo>
                  <a:lnTo>
                    <a:pt x="208661" y="143255"/>
                  </a:lnTo>
                  <a:close/>
                </a:path>
              </a:pathLst>
            </a:custGeom>
            <a:ln w="8264">
              <a:solidFill>
                <a:srgbClr val="003C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7">
              <a:extLst>
                <a:ext uri="{FF2B5EF4-FFF2-40B4-BE49-F238E27FC236}">
                  <a16:creationId xmlns:a16="http://schemas.microsoft.com/office/drawing/2014/main" id="{158A5FB4-00E0-DFE3-7087-BDF8F984975F}"/>
                </a:ext>
              </a:extLst>
            </p:cNvPr>
            <p:cNvSpPr/>
            <p:nvPr/>
          </p:nvSpPr>
          <p:spPr>
            <a:xfrm>
              <a:off x="2569464" y="2124443"/>
              <a:ext cx="225425" cy="212090"/>
            </a:xfrm>
            <a:custGeom>
              <a:avLst/>
              <a:gdLst/>
              <a:ahLst/>
              <a:cxnLst/>
              <a:rect l="l" t="t" r="r" b="b"/>
              <a:pathLst>
                <a:path w="225425" h="212089">
                  <a:moveTo>
                    <a:pt x="26898" y="0"/>
                  </a:moveTo>
                  <a:lnTo>
                    <a:pt x="0" y="0"/>
                  </a:lnTo>
                  <a:lnTo>
                    <a:pt x="0" y="211721"/>
                  </a:lnTo>
                  <a:lnTo>
                    <a:pt x="26898" y="211721"/>
                  </a:lnTo>
                  <a:lnTo>
                    <a:pt x="26898" y="0"/>
                  </a:lnTo>
                  <a:close/>
                </a:path>
                <a:path w="225425" h="212089">
                  <a:moveTo>
                    <a:pt x="225298" y="211721"/>
                  </a:moveTo>
                  <a:lnTo>
                    <a:pt x="204838" y="149999"/>
                  </a:lnTo>
                  <a:lnTo>
                    <a:pt x="198234" y="130060"/>
                  </a:lnTo>
                  <a:lnTo>
                    <a:pt x="170307" y="45732"/>
                  </a:lnTo>
                  <a:lnTo>
                    <a:pt x="170307" y="130060"/>
                  </a:lnTo>
                  <a:lnTo>
                    <a:pt x="104140" y="130060"/>
                  </a:lnTo>
                  <a:lnTo>
                    <a:pt x="137287" y="28079"/>
                  </a:lnTo>
                  <a:lnTo>
                    <a:pt x="170307" y="130060"/>
                  </a:lnTo>
                  <a:lnTo>
                    <a:pt x="170307" y="45732"/>
                  </a:lnTo>
                  <a:lnTo>
                    <a:pt x="164465" y="28079"/>
                  </a:lnTo>
                  <a:lnTo>
                    <a:pt x="155194" y="12"/>
                  </a:lnTo>
                  <a:lnTo>
                    <a:pt x="124714" y="12"/>
                  </a:lnTo>
                  <a:lnTo>
                    <a:pt x="54864" y="211721"/>
                  </a:lnTo>
                  <a:lnTo>
                    <a:pt x="77470" y="211721"/>
                  </a:lnTo>
                  <a:lnTo>
                    <a:pt x="96647" y="149999"/>
                  </a:lnTo>
                  <a:lnTo>
                    <a:pt x="176022" y="149999"/>
                  </a:lnTo>
                  <a:lnTo>
                    <a:pt x="197739" y="211721"/>
                  </a:lnTo>
                  <a:lnTo>
                    <a:pt x="225298" y="211721"/>
                  </a:lnTo>
                  <a:close/>
                </a:path>
              </a:pathLst>
            </a:custGeom>
            <a:solidFill>
              <a:srgbClr val="003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8">
              <a:extLst>
                <a:ext uri="{FF2B5EF4-FFF2-40B4-BE49-F238E27FC236}">
                  <a16:creationId xmlns:a16="http://schemas.microsoft.com/office/drawing/2014/main" id="{4EC7E367-C7E2-56BA-D0CB-BB6890F38DEA}"/>
                </a:ext>
              </a:extLst>
            </p:cNvPr>
            <p:cNvSpPr/>
            <p:nvPr/>
          </p:nvSpPr>
          <p:spPr>
            <a:xfrm>
              <a:off x="2570226" y="2125205"/>
              <a:ext cx="225425" cy="212090"/>
            </a:xfrm>
            <a:custGeom>
              <a:avLst/>
              <a:gdLst/>
              <a:ahLst/>
              <a:cxnLst/>
              <a:rect l="l" t="t" r="r" b="b"/>
              <a:pathLst>
                <a:path w="225425" h="212089">
                  <a:moveTo>
                    <a:pt x="0" y="211721"/>
                  </a:moveTo>
                  <a:lnTo>
                    <a:pt x="26902" y="211721"/>
                  </a:lnTo>
                  <a:lnTo>
                    <a:pt x="26902" y="0"/>
                  </a:lnTo>
                  <a:lnTo>
                    <a:pt x="0" y="0"/>
                  </a:lnTo>
                  <a:lnTo>
                    <a:pt x="0" y="211721"/>
                  </a:lnTo>
                  <a:close/>
                </a:path>
                <a:path w="225425" h="212089">
                  <a:moveTo>
                    <a:pt x="225298" y="211721"/>
                  </a:moveTo>
                  <a:lnTo>
                    <a:pt x="197738" y="211721"/>
                  </a:lnTo>
                  <a:lnTo>
                    <a:pt x="176022" y="149999"/>
                  </a:lnTo>
                  <a:lnTo>
                    <a:pt x="96647" y="149999"/>
                  </a:lnTo>
                  <a:lnTo>
                    <a:pt x="77469" y="211721"/>
                  </a:lnTo>
                  <a:lnTo>
                    <a:pt x="54863" y="211721"/>
                  </a:lnTo>
                  <a:lnTo>
                    <a:pt x="124713" y="12"/>
                  </a:lnTo>
                  <a:lnTo>
                    <a:pt x="155194" y="12"/>
                  </a:lnTo>
                  <a:lnTo>
                    <a:pt x="225298" y="211721"/>
                  </a:lnTo>
                  <a:close/>
                </a:path>
                <a:path w="225425" h="212089">
                  <a:moveTo>
                    <a:pt x="170306" y="130060"/>
                  </a:moveTo>
                  <a:lnTo>
                    <a:pt x="137287" y="28079"/>
                  </a:lnTo>
                  <a:lnTo>
                    <a:pt x="104140" y="130060"/>
                  </a:lnTo>
                  <a:lnTo>
                    <a:pt x="170306" y="130060"/>
                  </a:lnTo>
                  <a:close/>
                </a:path>
              </a:pathLst>
            </a:custGeom>
            <a:ln w="8264">
              <a:solidFill>
                <a:srgbClr val="003C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9">
              <a:extLst>
                <a:ext uri="{FF2B5EF4-FFF2-40B4-BE49-F238E27FC236}">
                  <a16:creationId xmlns:a16="http://schemas.microsoft.com/office/drawing/2014/main" id="{8B40ACBD-D556-51B2-E362-6C98FF839834}"/>
                </a:ext>
              </a:extLst>
            </p:cNvPr>
            <p:cNvSpPr/>
            <p:nvPr/>
          </p:nvSpPr>
          <p:spPr>
            <a:xfrm>
              <a:off x="2778252" y="2125979"/>
              <a:ext cx="149860" cy="209550"/>
            </a:xfrm>
            <a:custGeom>
              <a:avLst/>
              <a:gdLst/>
              <a:ahLst/>
              <a:cxnLst/>
              <a:rect l="l" t="t" r="r" b="b"/>
              <a:pathLst>
                <a:path w="149860" h="209550">
                  <a:moveTo>
                    <a:pt x="14935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61214" y="22860"/>
                  </a:lnTo>
                  <a:lnTo>
                    <a:pt x="61214" y="209550"/>
                  </a:lnTo>
                  <a:lnTo>
                    <a:pt x="88011" y="209550"/>
                  </a:lnTo>
                  <a:lnTo>
                    <a:pt x="88011" y="22860"/>
                  </a:lnTo>
                  <a:lnTo>
                    <a:pt x="149352" y="22860"/>
                  </a:lnTo>
                  <a:lnTo>
                    <a:pt x="149352" y="0"/>
                  </a:lnTo>
                  <a:close/>
                </a:path>
              </a:pathLst>
            </a:custGeom>
            <a:solidFill>
              <a:srgbClr val="003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30">
              <a:extLst>
                <a:ext uri="{FF2B5EF4-FFF2-40B4-BE49-F238E27FC236}">
                  <a16:creationId xmlns:a16="http://schemas.microsoft.com/office/drawing/2014/main" id="{2411B27B-FBE3-9612-BA94-51E6F371F201}"/>
                </a:ext>
              </a:extLst>
            </p:cNvPr>
            <p:cNvSpPr/>
            <p:nvPr/>
          </p:nvSpPr>
          <p:spPr>
            <a:xfrm>
              <a:off x="2779014" y="2125218"/>
              <a:ext cx="149860" cy="212090"/>
            </a:xfrm>
            <a:custGeom>
              <a:avLst/>
              <a:gdLst/>
              <a:ahLst/>
              <a:cxnLst/>
              <a:rect l="l" t="t" r="r" b="b"/>
              <a:pathLst>
                <a:path w="149860" h="212089">
                  <a:moveTo>
                    <a:pt x="88011" y="211709"/>
                  </a:moveTo>
                  <a:lnTo>
                    <a:pt x="61213" y="211709"/>
                  </a:lnTo>
                  <a:lnTo>
                    <a:pt x="61213" y="23241"/>
                  </a:lnTo>
                  <a:lnTo>
                    <a:pt x="0" y="23241"/>
                  </a:lnTo>
                  <a:lnTo>
                    <a:pt x="0" y="0"/>
                  </a:lnTo>
                  <a:lnTo>
                    <a:pt x="149352" y="0"/>
                  </a:lnTo>
                  <a:lnTo>
                    <a:pt x="149352" y="23241"/>
                  </a:lnTo>
                  <a:lnTo>
                    <a:pt x="88011" y="23241"/>
                  </a:lnTo>
                  <a:lnTo>
                    <a:pt x="88011" y="211709"/>
                  </a:lnTo>
                  <a:close/>
                </a:path>
              </a:pathLst>
            </a:custGeom>
            <a:ln w="8264">
              <a:solidFill>
                <a:srgbClr val="003C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31">
              <a:extLst>
                <a:ext uri="{FF2B5EF4-FFF2-40B4-BE49-F238E27FC236}">
                  <a16:creationId xmlns:a16="http://schemas.microsoft.com/office/drawing/2014/main" id="{6F69423F-B0B5-FCD4-BF61-A8E1C231B6E8}"/>
                </a:ext>
              </a:extLst>
            </p:cNvPr>
            <p:cNvSpPr/>
            <p:nvPr/>
          </p:nvSpPr>
          <p:spPr>
            <a:xfrm>
              <a:off x="2958084" y="2124443"/>
              <a:ext cx="226060" cy="212090"/>
            </a:xfrm>
            <a:custGeom>
              <a:avLst/>
              <a:gdLst/>
              <a:ahLst/>
              <a:cxnLst/>
              <a:rect l="l" t="t" r="r" b="b"/>
              <a:pathLst>
                <a:path w="226060" h="212089">
                  <a:moveTo>
                    <a:pt x="26898" y="0"/>
                  </a:moveTo>
                  <a:lnTo>
                    <a:pt x="0" y="0"/>
                  </a:lnTo>
                  <a:lnTo>
                    <a:pt x="0" y="211721"/>
                  </a:lnTo>
                  <a:lnTo>
                    <a:pt x="26898" y="211721"/>
                  </a:lnTo>
                  <a:lnTo>
                    <a:pt x="26898" y="0"/>
                  </a:lnTo>
                  <a:close/>
                </a:path>
                <a:path w="226060" h="212089">
                  <a:moveTo>
                    <a:pt x="225552" y="12"/>
                  </a:moveTo>
                  <a:lnTo>
                    <a:pt x="202184" y="12"/>
                  </a:lnTo>
                  <a:lnTo>
                    <a:pt x="142875" y="174764"/>
                  </a:lnTo>
                  <a:lnTo>
                    <a:pt x="82931" y="12"/>
                  </a:lnTo>
                  <a:lnTo>
                    <a:pt x="54991" y="12"/>
                  </a:lnTo>
                  <a:lnTo>
                    <a:pt x="127127" y="211721"/>
                  </a:lnTo>
                  <a:lnTo>
                    <a:pt x="153289" y="211721"/>
                  </a:lnTo>
                  <a:lnTo>
                    <a:pt x="225552" y="12"/>
                  </a:lnTo>
                  <a:close/>
                </a:path>
              </a:pathLst>
            </a:custGeom>
            <a:solidFill>
              <a:srgbClr val="003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2">
              <a:extLst>
                <a:ext uri="{FF2B5EF4-FFF2-40B4-BE49-F238E27FC236}">
                  <a16:creationId xmlns:a16="http://schemas.microsoft.com/office/drawing/2014/main" id="{A1D822F0-3E83-7784-C194-49A91D1203C1}"/>
                </a:ext>
              </a:extLst>
            </p:cNvPr>
            <p:cNvSpPr/>
            <p:nvPr/>
          </p:nvSpPr>
          <p:spPr>
            <a:xfrm>
              <a:off x="2958845" y="2125205"/>
              <a:ext cx="226060" cy="212090"/>
            </a:xfrm>
            <a:custGeom>
              <a:avLst/>
              <a:gdLst/>
              <a:ahLst/>
              <a:cxnLst/>
              <a:rect l="l" t="t" r="r" b="b"/>
              <a:pathLst>
                <a:path w="226060" h="212089">
                  <a:moveTo>
                    <a:pt x="0" y="211721"/>
                  </a:moveTo>
                  <a:lnTo>
                    <a:pt x="26902" y="211721"/>
                  </a:lnTo>
                  <a:lnTo>
                    <a:pt x="26902" y="0"/>
                  </a:lnTo>
                  <a:lnTo>
                    <a:pt x="0" y="0"/>
                  </a:lnTo>
                  <a:lnTo>
                    <a:pt x="0" y="211721"/>
                  </a:lnTo>
                  <a:close/>
                </a:path>
                <a:path w="226060" h="212089">
                  <a:moveTo>
                    <a:pt x="225552" y="12"/>
                  </a:moveTo>
                  <a:lnTo>
                    <a:pt x="153289" y="211721"/>
                  </a:lnTo>
                  <a:lnTo>
                    <a:pt x="127127" y="211721"/>
                  </a:lnTo>
                  <a:lnTo>
                    <a:pt x="54991" y="12"/>
                  </a:lnTo>
                  <a:lnTo>
                    <a:pt x="82931" y="12"/>
                  </a:lnTo>
                  <a:lnTo>
                    <a:pt x="142875" y="174764"/>
                  </a:lnTo>
                  <a:lnTo>
                    <a:pt x="202184" y="12"/>
                  </a:lnTo>
                  <a:lnTo>
                    <a:pt x="225552" y="12"/>
                  </a:lnTo>
                  <a:close/>
                </a:path>
              </a:pathLst>
            </a:custGeom>
            <a:ln w="8264">
              <a:solidFill>
                <a:srgbClr val="003C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3">
              <a:extLst>
                <a:ext uri="{FF2B5EF4-FFF2-40B4-BE49-F238E27FC236}">
                  <a16:creationId xmlns:a16="http://schemas.microsoft.com/office/drawing/2014/main" id="{7F996AE9-1F8C-70C4-C487-92954C7D13B1}"/>
                </a:ext>
              </a:extLst>
            </p:cNvPr>
            <p:cNvSpPr/>
            <p:nvPr/>
          </p:nvSpPr>
          <p:spPr>
            <a:xfrm>
              <a:off x="3174492" y="2124455"/>
              <a:ext cx="169545" cy="212090"/>
            </a:xfrm>
            <a:custGeom>
              <a:avLst/>
              <a:gdLst/>
              <a:ahLst/>
              <a:cxnLst/>
              <a:rect l="l" t="t" r="r" b="b"/>
              <a:pathLst>
                <a:path w="169545" h="212089">
                  <a:moveTo>
                    <a:pt x="169164" y="211709"/>
                  </a:moveTo>
                  <a:lnTo>
                    <a:pt x="148971" y="149987"/>
                  </a:lnTo>
                  <a:lnTo>
                    <a:pt x="142494" y="130048"/>
                  </a:lnTo>
                  <a:lnTo>
                    <a:pt x="114808" y="45516"/>
                  </a:lnTo>
                  <a:lnTo>
                    <a:pt x="114808" y="130048"/>
                  </a:lnTo>
                  <a:lnTo>
                    <a:pt x="48895" y="130048"/>
                  </a:lnTo>
                  <a:lnTo>
                    <a:pt x="81915" y="28067"/>
                  </a:lnTo>
                  <a:lnTo>
                    <a:pt x="114808" y="130048"/>
                  </a:lnTo>
                  <a:lnTo>
                    <a:pt x="114808" y="45516"/>
                  </a:lnTo>
                  <a:lnTo>
                    <a:pt x="109093" y="28067"/>
                  </a:lnTo>
                  <a:lnTo>
                    <a:pt x="99822" y="0"/>
                  </a:lnTo>
                  <a:lnTo>
                    <a:pt x="69342" y="0"/>
                  </a:lnTo>
                  <a:lnTo>
                    <a:pt x="0" y="211709"/>
                  </a:lnTo>
                  <a:lnTo>
                    <a:pt x="22352" y="211709"/>
                  </a:lnTo>
                  <a:lnTo>
                    <a:pt x="41402" y="149987"/>
                  </a:lnTo>
                  <a:lnTo>
                    <a:pt x="120269" y="149987"/>
                  </a:lnTo>
                  <a:lnTo>
                    <a:pt x="141986" y="211709"/>
                  </a:lnTo>
                  <a:lnTo>
                    <a:pt x="169164" y="211709"/>
                  </a:lnTo>
                  <a:close/>
                </a:path>
              </a:pathLst>
            </a:custGeom>
            <a:solidFill>
              <a:srgbClr val="003C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4">
              <a:extLst>
                <a:ext uri="{FF2B5EF4-FFF2-40B4-BE49-F238E27FC236}">
                  <a16:creationId xmlns:a16="http://schemas.microsoft.com/office/drawing/2014/main" id="{B5BBC575-C867-8632-854B-C9B8A9BFF1B8}"/>
                </a:ext>
              </a:extLst>
            </p:cNvPr>
            <p:cNvSpPr/>
            <p:nvPr/>
          </p:nvSpPr>
          <p:spPr>
            <a:xfrm>
              <a:off x="3175254" y="2125218"/>
              <a:ext cx="169545" cy="212090"/>
            </a:xfrm>
            <a:custGeom>
              <a:avLst/>
              <a:gdLst/>
              <a:ahLst/>
              <a:cxnLst/>
              <a:rect l="l" t="t" r="r" b="b"/>
              <a:pathLst>
                <a:path w="169545" h="212089">
                  <a:moveTo>
                    <a:pt x="169163" y="211709"/>
                  </a:moveTo>
                  <a:lnTo>
                    <a:pt x="141985" y="211709"/>
                  </a:lnTo>
                  <a:lnTo>
                    <a:pt x="120268" y="149987"/>
                  </a:lnTo>
                  <a:lnTo>
                    <a:pt x="41401" y="149987"/>
                  </a:lnTo>
                  <a:lnTo>
                    <a:pt x="22351" y="211709"/>
                  </a:lnTo>
                  <a:lnTo>
                    <a:pt x="0" y="211709"/>
                  </a:lnTo>
                  <a:lnTo>
                    <a:pt x="69341" y="0"/>
                  </a:lnTo>
                  <a:lnTo>
                    <a:pt x="99821" y="0"/>
                  </a:lnTo>
                  <a:lnTo>
                    <a:pt x="169163" y="211709"/>
                  </a:lnTo>
                  <a:close/>
                </a:path>
                <a:path w="169545" h="212089">
                  <a:moveTo>
                    <a:pt x="114807" y="130048"/>
                  </a:moveTo>
                  <a:lnTo>
                    <a:pt x="81915" y="28067"/>
                  </a:lnTo>
                  <a:lnTo>
                    <a:pt x="48894" y="130048"/>
                  </a:lnTo>
                  <a:lnTo>
                    <a:pt x="114807" y="130048"/>
                  </a:lnTo>
                  <a:close/>
                </a:path>
              </a:pathLst>
            </a:custGeom>
            <a:ln w="8264">
              <a:solidFill>
                <a:srgbClr val="003C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35">
              <a:extLst>
                <a:ext uri="{FF2B5EF4-FFF2-40B4-BE49-F238E27FC236}">
                  <a16:creationId xmlns:a16="http://schemas.microsoft.com/office/drawing/2014/main" id="{38886D00-5B33-205D-0DA8-FD860D7BF9E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6500" y="1837944"/>
              <a:ext cx="336804" cy="224027"/>
            </a:xfrm>
            <a:prstGeom prst="rect">
              <a:avLst/>
            </a:prstGeom>
          </p:spPr>
        </p:pic>
        <p:pic>
          <p:nvPicPr>
            <p:cNvPr id="62" name="object 36">
              <a:extLst>
                <a:ext uri="{FF2B5EF4-FFF2-40B4-BE49-F238E27FC236}">
                  <a16:creationId xmlns:a16="http://schemas.microsoft.com/office/drawing/2014/main" id="{9E358E5D-5ACD-BDC4-997A-2D9DFEC4358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516" y="3855720"/>
              <a:ext cx="5593080" cy="219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57163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97D12847-6481-092E-08CA-F147EA4FBB02}"/>
              </a:ext>
            </a:extLst>
          </p:cNvPr>
          <p:cNvGrpSpPr/>
          <p:nvPr/>
        </p:nvGrpSpPr>
        <p:grpSpPr>
          <a:xfrm>
            <a:off x="641604" y="2354579"/>
            <a:ext cx="8502650" cy="4503420"/>
            <a:chOff x="641604" y="2354579"/>
            <a:chExt cx="8502650" cy="450342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446C8443-B1D2-4255-5772-090DAE0CCEE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5204" y="4427219"/>
              <a:ext cx="2558795" cy="2430778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C45E9526-E711-844C-FFAC-5B16B48FDA9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0780" y="3742943"/>
              <a:ext cx="1353312" cy="2366772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616244D-F94E-F0E7-16E2-DA93EA88BD5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604" y="2354579"/>
              <a:ext cx="7493508" cy="3543300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3393097F-100C-7505-D1D7-8F0EC0DD45C7}"/>
              </a:ext>
            </a:extLst>
          </p:cNvPr>
          <p:cNvSpPr txBox="1"/>
          <p:nvPr/>
        </p:nvSpPr>
        <p:spPr>
          <a:xfrm>
            <a:off x="710590" y="699973"/>
            <a:ext cx="6946265" cy="11279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614"/>
              </a:lnSpc>
              <a:spcBef>
                <a:spcPts val="95"/>
              </a:spcBef>
            </a:pPr>
            <a:r>
              <a:rPr sz="1200" b="1" spc="1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ALINEACIÓN</a:t>
            </a:r>
            <a:r>
              <a:rPr sz="1200" b="1" spc="15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b="1" spc="3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DEL</a:t>
            </a:r>
            <a:r>
              <a:rPr sz="1200" b="1" spc="125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b="1" spc="-3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PORTAFOLIO</a:t>
            </a:r>
            <a:r>
              <a:rPr sz="1200" b="1" spc="145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b="1" spc="75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DE</a:t>
            </a:r>
            <a:r>
              <a:rPr sz="1200" b="1" spc="12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b="1" spc="-4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PROYECTOS</a:t>
            </a:r>
            <a:r>
              <a:rPr sz="1200" b="1" spc="16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b="1" spc="4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CON</a:t>
            </a:r>
            <a:r>
              <a:rPr sz="1200" b="1" spc="12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b="1" spc="-9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LA</a:t>
            </a:r>
            <a:endParaRPr sz="1200" dirty="0">
              <a:latin typeface="Century Gothic" panose="020B0502020202020204" pitchFamily="34" charset="0"/>
              <a:cs typeface="Times New Roman"/>
            </a:endParaRPr>
          </a:p>
          <a:p>
            <a:pPr marL="367030" algn="ctr">
              <a:lnSpc>
                <a:spcPts val="1614"/>
              </a:lnSpc>
            </a:pPr>
            <a:r>
              <a:rPr sz="1200" b="1" spc="-4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ESTRATEGIA</a:t>
            </a:r>
            <a:r>
              <a:rPr sz="1200" b="1" spc="1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b="1" spc="75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DE</a:t>
            </a:r>
            <a:r>
              <a:rPr sz="1200" b="1" spc="-10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b="1" spc="-45" dirty="0">
                <a:solidFill>
                  <a:srgbClr val="00AEEE"/>
                </a:solidFill>
                <a:latin typeface="Century Gothic" panose="020B0502020202020204" pitchFamily="34" charset="0"/>
                <a:cs typeface="Times New Roman"/>
              </a:rPr>
              <a:t>GEL</a:t>
            </a:r>
            <a:endParaRPr sz="1200" dirty="0">
              <a:latin typeface="Century Gothic" panose="020B0502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 dirty="0">
              <a:latin typeface="Century Gothic" panose="020B0502020202020204" pitchFamily="34" charset="0"/>
              <a:cs typeface="Times New Roman"/>
            </a:endParaRPr>
          </a:p>
          <a:p>
            <a:pPr marL="12700" marR="5080" algn="just">
              <a:lnSpc>
                <a:spcPct val="94100"/>
              </a:lnSpc>
              <a:spcBef>
                <a:spcPts val="5"/>
              </a:spcBef>
            </a:pPr>
            <a:r>
              <a:rPr sz="1200" spc="35" dirty="0">
                <a:latin typeface="Century Gothic" panose="020B0502020202020204" pitchFamily="34" charset="0"/>
                <a:cs typeface="Times New Roman"/>
              </a:rPr>
              <a:t>En </a:t>
            </a:r>
            <a:r>
              <a:rPr sz="1200" spc="-80" dirty="0">
                <a:latin typeface="Century Gothic" panose="020B0502020202020204" pitchFamily="34" charset="0"/>
                <a:cs typeface="Times New Roman"/>
              </a:rPr>
              <a:t>la</a:t>
            </a:r>
            <a:r>
              <a:rPr sz="1200" spc="-7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45" dirty="0">
                <a:latin typeface="Century Gothic" panose="020B0502020202020204" pitchFamily="34" charset="0"/>
                <a:cs typeface="Times New Roman"/>
              </a:rPr>
              <a:t>siguiente</a:t>
            </a:r>
            <a:r>
              <a:rPr sz="1200" spc="-4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45" dirty="0">
                <a:latin typeface="Century Gothic" panose="020B0502020202020204" pitchFamily="34" charset="0"/>
                <a:cs typeface="Times New Roman"/>
              </a:rPr>
              <a:t>imagen,</a:t>
            </a:r>
            <a:r>
              <a:rPr sz="1200" spc="-4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45" dirty="0">
                <a:latin typeface="Century Gothic" panose="020B0502020202020204" pitchFamily="34" charset="0"/>
                <a:cs typeface="Times New Roman"/>
              </a:rPr>
              <a:t>se</a:t>
            </a:r>
            <a:r>
              <a:rPr sz="1200" spc="-40" dirty="0">
                <a:latin typeface="Century Gothic" panose="020B0502020202020204" pitchFamily="34" charset="0"/>
                <a:cs typeface="Times New Roman"/>
              </a:rPr>
              <a:t> ilustra</a:t>
            </a:r>
            <a:r>
              <a:rPr sz="1200" spc="-3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70" dirty="0">
                <a:latin typeface="Century Gothic" panose="020B0502020202020204" pitchFamily="34" charset="0"/>
                <a:cs typeface="Times New Roman"/>
              </a:rPr>
              <a:t>la</a:t>
            </a:r>
            <a:r>
              <a:rPr sz="1200" spc="-6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50" dirty="0">
                <a:latin typeface="Century Gothic" panose="020B0502020202020204" pitchFamily="34" charset="0"/>
                <a:cs typeface="Times New Roman"/>
              </a:rPr>
              <a:t>alineación</a:t>
            </a:r>
            <a:r>
              <a:rPr sz="1200" spc="-45" dirty="0">
                <a:latin typeface="Century Gothic" panose="020B0502020202020204" pitchFamily="34" charset="0"/>
                <a:cs typeface="Times New Roman"/>
              </a:rPr>
              <a:t> del</a:t>
            </a:r>
            <a:r>
              <a:rPr sz="1200" spc="-4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Times New Roman"/>
              </a:rPr>
              <a:t>portafolio</a:t>
            </a:r>
            <a:r>
              <a:rPr sz="1200" spc="-1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25" dirty="0">
                <a:latin typeface="Century Gothic" panose="020B0502020202020204" pitchFamily="34" charset="0"/>
                <a:cs typeface="Times New Roman"/>
              </a:rPr>
              <a:t>de</a:t>
            </a:r>
            <a:r>
              <a:rPr sz="1200" spc="-2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30" dirty="0">
                <a:latin typeface="Century Gothic" panose="020B0502020202020204" pitchFamily="34" charset="0"/>
                <a:cs typeface="Times New Roman"/>
              </a:rPr>
              <a:t>proyectos</a:t>
            </a:r>
            <a:r>
              <a:rPr sz="1200" spc="-2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Times New Roman"/>
              </a:rPr>
              <a:t>con</a:t>
            </a:r>
            <a:r>
              <a:rPr sz="1200" spc="-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45" dirty="0">
                <a:latin typeface="Century Gothic" panose="020B0502020202020204" pitchFamily="34" charset="0"/>
                <a:cs typeface="Times New Roman"/>
              </a:rPr>
              <a:t>los </a:t>
            </a:r>
            <a:r>
              <a:rPr sz="1200" spc="-4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Times New Roman"/>
              </a:rPr>
              <a:t>componentes </a:t>
            </a:r>
            <a:r>
              <a:rPr sz="1200" spc="-35" dirty="0">
                <a:latin typeface="Century Gothic" panose="020B0502020202020204" pitchFamily="34" charset="0"/>
                <a:cs typeface="Times New Roman"/>
              </a:rPr>
              <a:t>de </a:t>
            </a:r>
            <a:r>
              <a:rPr sz="1200" spc="-80" dirty="0">
                <a:latin typeface="Century Gothic" panose="020B0502020202020204" pitchFamily="34" charset="0"/>
                <a:cs typeface="Times New Roman"/>
              </a:rPr>
              <a:t>la </a:t>
            </a:r>
            <a:r>
              <a:rPr sz="1200" spc="-35" dirty="0">
                <a:latin typeface="Century Gothic" panose="020B0502020202020204" pitchFamily="34" charset="0"/>
                <a:cs typeface="Times New Roman"/>
              </a:rPr>
              <a:t>Estrategia </a:t>
            </a:r>
            <a:r>
              <a:rPr sz="1200" spc="-25" dirty="0">
                <a:latin typeface="Century Gothic" panose="020B0502020202020204" pitchFamily="34" charset="0"/>
                <a:cs typeface="Times New Roman"/>
              </a:rPr>
              <a:t>de </a:t>
            </a:r>
            <a:r>
              <a:rPr sz="1200" dirty="0">
                <a:latin typeface="Century Gothic" panose="020B0502020202020204" pitchFamily="34" charset="0"/>
                <a:cs typeface="Times New Roman"/>
              </a:rPr>
              <a:t>Gobierno </a:t>
            </a:r>
            <a:r>
              <a:rPr sz="1200" spc="-20" dirty="0">
                <a:latin typeface="Century Gothic" panose="020B0502020202020204" pitchFamily="34" charset="0"/>
                <a:cs typeface="Times New Roman"/>
              </a:rPr>
              <a:t>en </a:t>
            </a:r>
            <a:r>
              <a:rPr sz="1200" spc="-60" dirty="0">
                <a:latin typeface="Century Gothic" panose="020B0502020202020204" pitchFamily="34" charset="0"/>
                <a:cs typeface="Times New Roman"/>
              </a:rPr>
              <a:t>Línea: </a:t>
            </a:r>
            <a:r>
              <a:rPr sz="1200" spc="-5" dirty="0">
                <a:latin typeface="Century Gothic" panose="020B0502020202020204" pitchFamily="34" charset="0"/>
                <a:cs typeface="Times New Roman"/>
              </a:rPr>
              <a:t>TIC </a:t>
            </a:r>
            <a:r>
              <a:rPr sz="1200" spc="-35" dirty="0">
                <a:latin typeface="Century Gothic" panose="020B0502020202020204" pitchFamily="34" charset="0"/>
                <a:cs typeface="Times New Roman"/>
              </a:rPr>
              <a:t>para </a:t>
            </a:r>
            <a:r>
              <a:rPr sz="1200" spc="-55" dirty="0">
                <a:latin typeface="Century Gothic" panose="020B0502020202020204" pitchFamily="34" charset="0"/>
                <a:cs typeface="Times New Roman"/>
              </a:rPr>
              <a:t>Servicios, </a:t>
            </a:r>
            <a:r>
              <a:rPr sz="1200" spc="-5" dirty="0">
                <a:latin typeface="Century Gothic" panose="020B0502020202020204" pitchFamily="34" charset="0"/>
                <a:cs typeface="Times New Roman"/>
              </a:rPr>
              <a:t>TIC </a:t>
            </a:r>
            <a:r>
              <a:rPr sz="1200" spc="-35" dirty="0">
                <a:latin typeface="Century Gothic" panose="020B0502020202020204" pitchFamily="34" charset="0"/>
                <a:cs typeface="Times New Roman"/>
              </a:rPr>
              <a:t>para </a:t>
            </a:r>
            <a:r>
              <a:rPr sz="1200" spc="-60" dirty="0">
                <a:latin typeface="Century Gothic" panose="020B0502020202020204" pitchFamily="34" charset="0"/>
                <a:cs typeface="Times New Roman"/>
              </a:rPr>
              <a:t>el </a:t>
            </a:r>
            <a:r>
              <a:rPr sz="1200" spc="-5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dirty="0">
                <a:latin typeface="Century Gothic" panose="020B0502020202020204" pitchFamily="34" charset="0"/>
                <a:cs typeface="Times New Roman"/>
              </a:rPr>
              <a:t>Gobierno</a:t>
            </a:r>
            <a:r>
              <a:rPr sz="1200" spc="4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35" dirty="0">
                <a:latin typeface="Century Gothic" panose="020B0502020202020204" pitchFamily="34" charset="0"/>
                <a:cs typeface="Times New Roman"/>
              </a:rPr>
              <a:t>Abierto,</a:t>
            </a:r>
            <a:r>
              <a:rPr sz="1200" spc="4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Times New Roman"/>
              </a:rPr>
              <a:t>TIC</a:t>
            </a:r>
            <a:r>
              <a:rPr sz="1200" spc="4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50" dirty="0">
                <a:latin typeface="Century Gothic" panose="020B0502020202020204" pitchFamily="34" charset="0"/>
                <a:cs typeface="Times New Roman"/>
              </a:rPr>
              <a:t>para</a:t>
            </a:r>
            <a:r>
              <a:rPr sz="1200" spc="-2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75" dirty="0">
                <a:latin typeface="Century Gothic" panose="020B0502020202020204" pitchFamily="34" charset="0"/>
                <a:cs typeface="Times New Roman"/>
              </a:rPr>
              <a:t>la</a:t>
            </a:r>
            <a:r>
              <a:rPr sz="1200" spc="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Times New Roman"/>
              </a:rPr>
              <a:t>Gestión</a:t>
            </a:r>
            <a:r>
              <a:rPr sz="1200" spc="-1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135" dirty="0">
                <a:latin typeface="Century Gothic" panose="020B0502020202020204" pitchFamily="34" charset="0"/>
                <a:cs typeface="Times New Roman"/>
              </a:rPr>
              <a:t>y</a:t>
            </a:r>
            <a:r>
              <a:rPr sz="1200" spc="-1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50" dirty="0">
                <a:latin typeface="Century Gothic" panose="020B0502020202020204" pitchFamily="34" charset="0"/>
                <a:cs typeface="Times New Roman"/>
              </a:rPr>
              <a:t>Seguridad</a:t>
            </a:r>
            <a:r>
              <a:rPr sz="120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135" dirty="0">
                <a:latin typeface="Century Gothic" panose="020B0502020202020204" pitchFamily="34" charset="0"/>
                <a:cs typeface="Times New Roman"/>
              </a:rPr>
              <a:t>y</a:t>
            </a:r>
            <a:r>
              <a:rPr sz="1200" spc="-1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50" dirty="0">
                <a:latin typeface="Century Gothic" panose="020B0502020202020204" pitchFamily="34" charset="0"/>
                <a:cs typeface="Times New Roman"/>
              </a:rPr>
              <a:t>Privacidad</a:t>
            </a:r>
            <a:r>
              <a:rPr sz="1200" spc="3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25" dirty="0">
                <a:latin typeface="Century Gothic" panose="020B0502020202020204" pitchFamily="34" charset="0"/>
                <a:cs typeface="Times New Roman"/>
              </a:rPr>
              <a:t>de</a:t>
            </a:r>
            <a:r>
              <a:rPr sz="1200" spc="-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75" dirty="0">
                <a:latin typeface="Century Gothic" panose="020B0502020202020204" pitchFamily="34" charset="0"/>
                <a:cs typeface="Times New Roman"/>
              </a:rPr>
              <a:t>la</a:t>
            </a:r>
            <a:r>
              <a:rPr sz="1200" spc="-1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200" spc="-25" dirty="0">
                <a:latin typeface="Century Gothic" panose="020B0502020202020204" pitchFamily="34" charset="0"/>
                <a:cs typeface="Times New Roman"/>
              </a:rPr>
              <a:t>Información.</a:t>
            </a:r>
            <a:endParaRPr sz="1200" dirty="0">
              <a:latin typeface="Century Gothic" panose="020B050202020202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96543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8C013D9-5F77-DF58-8CB6-AE6B5B66E437}"/>
              </a:ext>
            </a:extLst>
          </p:cNvPr>
          <p:cNvSpPr txBox="1"/>
          <p:nvPr/>
        </p:nvSpPr>
        <p:spPr>
          <a:xfrm>
            <a:off x="752475" y="427064"/>
            <a:ext cx="7362825" cy="4440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56615" algn="l"/>
                <a:tab pos="1227455" algn="l"/>
                <a:tab pos="1553210" algn="l"/>
                <a:tab pos="2603500" algn="l"/>
              </a:tabLst>
            </a:pPr>
            <a:r>
              <a:rPr lang="es-MX" sz="1400" b="1" spc="-15" dirty="0">
                <a:latin typeface="Century Gothic" panose="020B0502020202020204" pitchFamily="34" charset="0"/>
                <a:cs typeface="Calibri"/>
              </a:rPr>
              <a:t>Factores	</a:t>
            </a:r>
            <a:r>
              <a:rPr lang="es-MX" sz="1400" b="1" spc="-5" dirty="0">
                <a:latin typeface="Century Gothic" panose="020B0502020202020204" pitchFamily="34" charset="0"/>
                <a:cs typeface="Calibri"/>
              </a:rPr>
              <a:t>De	La	</a:t>
            </a:r>
            <a:r>
              <a:rPr lang="es-MX" sz="1400" b="1" spc="-15" dirty="0">
                <a:latin typeface="Century Gothic" panose="020B0502020202020204" pitchFamily="34" charset="0"/>
                <a:cs typeface="Calibri"/>
              </a:rPr>
              <a:t>Planeación	Factores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s-MX" sz="20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s-MX" sz="1400" b="1" spc="-25" dirty="0">
                <a:latin typeface="Century Gothic" panose="020B0502020202020204" pitchFamily="34" charset="0"/>
                <a:cs typeface="Calibri"/>
              </a:rPr>
              <a:t>externos: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469900" marR="86360" indent="-66040">
              <a:lnSpc>
                <a:spcPct val="117000"/>
              </a:lnSpc>
              <a:spcBef>
                <a:spcPts val="560"/>
              </a:spcBef>
            </a:pPr>
            <a:r>
              <a:rPr lang="es-MX" sz="1400" b="1" spc="-5" dirty="0">
                <a:latin typeface="Century Gothic" panose="020B0502020202020204" pitchFamily="34" charset="0"/>
                <a:cs typeface="Calibri"/>
              </a:rPr>
              <a:t>El </a:t>
            </a:r>
            <a:r>
              <a:rPr lang="es-MX" sz="1400" b="1" spc="-10" dirty="0">
                <a:latin typeface="Century Gothic" panose="020B0502020202020204" pitchFamily="34" charset="0"/>
                <a:cs typeface="Calibri"/>
              </a:rPr>
              <a:t>sistema financiero.</a:t>
            </a:r>
            <a:r>
              <a:rPr lang="es-MX" sz="1400" b="1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La relación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existe</a:t>
            </a:r>
            <a:r>
              <a:rPr lang="es-MX" sz="1400" spc="3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entre</a:t>
            </a:r>
            <a:r>
              <a:rPr lang="es-MX" sz="1400" spc="3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400" spc="3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tamaño</a:t>
            </a:r>
            <a:r>
              <a:rPr lang="es-MX" sz="1400" spc="3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400" spc="3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uso</a:t>
            </a:r>
            <a:r>
              <a:rPr lang="es-MX" sz="1400" spc="1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crédito</a:t>
            </a:r>
            <a:r>
              <a:rPr lang="es-MX" sz="14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comercial</a:t>
            </a:r>
            <a:r>
              <a:rPr lang="es-MX" sz="1400" spc="7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400" spc="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explica</a:t>
            </a:r>
            <a:r>
              <a:rPr lang="es-MX" sz="14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considerablemente</a:t>
            </a:r>
            <a:r>
              <a:rPr lang="es-MX" sz="1400" spc="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por</a:t>
            </a:r>
            <a:r>
              <a:rPr lang="es-MX" sz="1400" spc="7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cantidad</a:t>
            </a:r>
            <a:r>
              <a:rPr lang="es-MX" sz="14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los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inventarios,</a:t>
            </a:r>
            <a:r>
              <a:rPr lang="es-MX" sz="1400" spc="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por</a:t>
            </a:r>
            <a:r>
              <a:rPr lang="es-MX" sz="1400" spc="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rotación</a:t>
            </a:r>
            <a:r>
              <a:rPr lang="es-MX"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mismo</a:t>
            </a:r>
            <a:r>
              <a:rPr lang="es-MX"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por</a:t>
            </a:r>
            <a:r>
              <a:rPr lang="es-MX"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 condiciones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competencia,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puesto</a:t>
            </a:r>
            <a:r>
              <a:rPr lang="es-MX"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crédito</a:t>
            </a:r>
            <a:r>
              <a:rPr lang="es-MX" sz="14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comercial</a:t>
            </a:r>
            <a:r>
              <a:rPr lang="es-MX" sz="14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surge</a:t>
            </a:r>
            <a:r>
              <a:rPr lang="es-MX" sz="1400" spc="254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400" spc="2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4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momento</a:t>
            </a:r>
            <a:r>
              <a:rPr lang="es-MX" sz="1400" spc="2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2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adquirir</a:t>
            </a:r>
            <a:r>
              <a:rPr lang="es-MX" sz="1400" spc="254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inventario,</a:t>
            </a:r>
            <a:r>
              <a:rPr lang="es-MX" sz="14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se </a:t>
            </a:r>
            <a:r>
              <a:rPr lang="es-MX" sz="1400" spc="-3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observa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mientras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mayor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 sea</a:t>
            </a:r>
            <a:r>
              <a:rPr lang="es-MX" sz="1400" spc="3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proporción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inventario con respecto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al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activo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total,</a:t>
            </a:r>
            <a:r>
              <a:rPr lang="es-MX" sz="14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mayor</a:t>
            </a:r>
            <a:r>
              <a:rPr lang="es-MX"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será</a:t>
            </a:r>
            <a:r>
              <a:rPr lang="es-MX" sz="14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proporción</a:t>
            </a:r>
            <a:r>
              <a:rPr lang="es-MX" sz="14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crédito</a:t>
            </a:r>
            <a:r>
              <a:rPr lang="es-MX"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comercial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con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activo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 total.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s-MX" sz="1600" dirty="0">
              <a:latin typeface="Century Gothic" panose="020B0502020202020204" pitchFamily="34" charset="0"/>
              <a:cs typeface="Calibri"/>
            </a:endParaRPr>
          </a:p>
          <a:p>
            <a:pPr marL="469900" marR="5080" indent="-66040">
              <a:lnSpc>
                <a:spcPct val="117300"/>
              </a:lnSpc>
            </a:pPr>
            <a:r>
              <a:rPr lang="es-MX" sz="1400" b="1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400" b="1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10" dirty="0">
                <a:latin typeface="Century Gothic" panose="020B0502020202020204" pitchFamily="34" charset="0"/>
                <a:cs typeface="Calibri"/>
              </a:rPr>
              <a:t>mercado.</a:t>
            </a:r>
            <a:r>
              <a:rPr lang="es-MX" sz="1400" b="1" spc="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Es</a:t>
            </a:r>
            <a:r>
              <a:rPr lang="es-MX" sz="14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donde</a:t>
            </a:r>
            <a:r>
              <a:rPr lang="es-MX" sz="14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4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mediana</a:t>
            </a:r>
            <a:r>
              <a:rPr lang="es-MX"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pequeña</a:t>
            </a:r>
            <a:r>
              <a:rPr lang="es-MX" sz="14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4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desarrolla</a:t>
            </a:r>
            <a:r>
              <a:rPr lang="es-MX" sz="14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ante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4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impacto </a:t>
            </a:r>
            <a:r>
              <a:rPr lang="es-MX" sz="1400" spc="-3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4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cambios</a:t>
            </a:r>
            <a:r>
              <a:rPr lang="es-MX" sz="14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tecnológicos,</a:t>
            </a:r>
            <a:r>
              <a:rPr lang="es-MX" sz="14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modas</a:t>
            </a:r>
            <a:r>
              <a:rPr lang="es-MX" sz="14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4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precios;</a:t>
            </a:r>
            <a:r>
              <a:rPr lang="es-MX" sz="1400" spc="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4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no</a:t>
            </a:r>
            <a:r>
              <a:rPr lang="es-MX" sz="14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puede</a:t>
            </a:r>
            <a:r>
              <a:rPr lang="es-MX" sz="14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30" dirty="0">
                <a:latin typeface="Century Gothic" panose="020B0502020202020204" pitchFamily="34" charset="0"/>
                <a:cs typeface="Calibri"/>
              </a:rPr>
              <a:t>controlar.</a:t>
            </a:r>
            <a:r>
              <a:rPr lang="es-MX" sz="1400" spc="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El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hombre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negocios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pequeños,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 debe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ser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sensible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estos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progresos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cambios, </a:t>
            </a:r>
            <a:r>
              <a:rPr lang="es-MX" sz="14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pues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 tiene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tener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habilidad de</a:t>
            </a:r>
            <a:r>
              <a:rPr lang="es-MX" sz="14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ver</a:t>
            </a:r>
            <a:r>
              <a:rPr lang="es-MX" sz="1400" spc="3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lo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400" spc="3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pasa</a:t>
            </a:r>
            <a:r>
              <a:rPr lang="es-MX" sz="14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moda</a:t>
            </a:r>
            <a:r>
              <a:rPr lang="es-MX" sz="1400" spc="3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encontrar </a:t>
            </a:r>
            <a:r>
              <a:rPr lang="es-MX" sz="14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400" spc="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modo</a:t>
            </a:r>
            <a:r>
              <a:rPr lang="es-MX" sz="1400" spc="1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10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sacar</a:t>
            </a:r>
            <a:r>
              <a:rPr lang="es-MX" sz="1400" spc="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provecho</a:t>
            </a:r>
            <a:r>
              <a:rPr lang="es-MX" sz="1400" spc="1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10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lo</a:t>
            </a:r>
            <a:r>
              <a:rPr lang="es-MX" sz="14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nuevo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poder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sobrevivir</a:t>
            </a:r>
            <a:r>
              <a:rPr lang="es-MX" sz="14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5" dirty="0" err="1">
                <a:latin typeface="Century Gothic" panose="020B0502020202020204" pitchFamily="34" charset="0"/>
                <a:cs typeface="Calibri"/>
              </a:rPr>
              <a:t>mercado</a:t>
            </a:r>
            <a:r>
              <a:rPr lang="es-MX" sz="1600" spc="-25" dirty="0" err="1">
                <a:latin typeface="Century Gothic" panose="020B0502020202020204" pitchFamily="34" charset="0"/>
                <a:cs typeface="Calibri"/>
              </a:rPr>
              <a:t>.C</a:t>
            </a:r>
            <a:endParaRPr lang="es-MX" sz="16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6178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D3FB10-3D88-06C5-B4A3-BADB3FED0AB6}"/>
              </a:ext>
            </a:extLst>
          </p:cNvPr>
          <p:cNvSpPr txBox="1"/>
          <p:nvPr/>
        </p:nvSpPr>
        <p:spPr>
          <a:xfrm>
            <a:off x="120750" y="451422"/>
            <a:ext cx="6974680" cy="4797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marR="5715" indent="-66040" algn="just">
              <a:lnSpc>
                <a:spcPct val="117000"/>
              </a:lnSpc>
              <a:spcBef>
                <a:spcPts val="110"/>
              </a:spcBef>
            </a:pPr>
            <a:r>
              <a:rPr lang="es-MX" sz="1200" b="1" spc="-10" dirty="0">
                <a:latin typeface="Century Gothic" panose="020B0502020202020204" pitchFamily="34" charset="0"/>
                <a:cs typeface="Calibri"/>
              </a:rPr>
              <a:t>Economía.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inflación es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proceso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aumento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general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precios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originado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por </a:t>
            </a:r>
            <a:r>
              <a:rPr lang="es-MX" sz="12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desequilibrios</a:t>
            </a:r>
            <a:r>
              <a:rPr lang="es-MX" sz="1200" spc="254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2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200" spc="2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presentan</a:t>
            </a:r>
            <a:r>
              <a:rPr lang="es-MX" sz="1200" spc="2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2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oferta</a:t>
            </a:r>
            <a:r>
              <a:rPr lang="es-MX" sz="1200" spc="2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2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demanda</a:t>
            </a:r>
            <a:r>
              <a:rPr lang="es-MX" sz="1200" spc="2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bienes</a:t>
            </a:r>
            <a:r>
              <a:rPr lang="es-MX" sz="1200" spc="254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2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servicios;</a:t>
            </a:r>
            <a:r>
              <a:rPr lang="es-MX" sz="1200" spc="30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inflación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afecta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a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acreedores,</a:t>
            </a:r>
            <a:r>
              <a:rPr lang="es-MX" sz="1200" spc="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2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perciben</a:t>
            </a:r>
            <a:r>
              <a:rPr lang="es-MX" sz="12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sueldos</a:t>
            </a:r>
            <a:r>
              <a:rPr lang="es-MX" sz="12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ahorradores,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en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cambio, favorece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deudores,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empresarios,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accionistas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agricultores.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inflación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reduce</a:t>
            </a:r>
            <a:r>
              <a:rPr lang="es-MX" sz="1200" spc="3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-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posibilidades</a:t>
            </a:r>
            <a:r>
              <a:rPr lang="es-MX" sz="12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competitividad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en el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mercado</a:t>
            </a:r>
            <a:r>
              <a:rPr lang="es-MX"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internacional.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25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lang="es-MX" sz="1200" u="heavy" spc="-1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Factores</a:t>
            </a:r>
            <a:r>
              <a:rPr lang="es-MX" sz="1200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u="heavy" spc="-1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Internos</a:t>
            </a:r>
            <a:r>
              <a:rPr lang="es-MX" sz="1200" u="heavy" spc="-3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u="heavy" spc="-2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u="heavy" spc="-4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u="heavy" spc="-1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Planeación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: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204"/>
              </a:spcBef>
            </a:pP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recursos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necesarios</a:t>
            </a:r>
            <a:r>
              <a:rPr lang="es-MX" sz="12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administrar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negocio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dividen</a:t>
            </a:r>
            <a:r>
              <a:rPr lang="es-MX" sz="12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cuatro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clases: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5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398780" indent="-158750" algn="just">
              <a:lnSpc>
                <a:spcPct val="100000"/>
              </a:lnSpc>
              <a:buSzPct val="93750"/>
              <a:buAutoNum type="alphaLcParenR"/>
              <a:tabLst>
                <a:tab pos="399415" algn="l"/>
              </a:tabLst>
            </a:pP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Dinero.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408305" indent="-168275" algn="just">
              <a:lnSpc>
                <a:spcPct val="100000"/>
              </a:lnSpc>
              <a:spcBef>
                <a:spcPts val="204"/>
              </a:spcBef>
              <a:buSzPct val="93750"/>
              <a:buAutoNum type="alphaLcParenR"/>
              <a:tabLst>
                <a:tab pos="408940" algn="l"/>
              </a:tabLst>
            </a:pP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Instalaciones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Equipo.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240665" marR="4015740" algn="just">
              <a:lnSpc>
                <a:spcPct val="110000"/>
              </a:lnSpc>
              <a:spcBef>
                <a:spcPts val="10"/>
              </a:spcBef>
              <a:buSzPct val="93750"/>
              <a:buAutoNum type="alphaLcParenR"/>
              <a:tabLst>
                <a:tab pos="389255" algn="l"/>
              </a:tabLst>
            </a:pP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Materiales,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Abastecimientos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Servicios. </a:t>
            </a:r>
            <a:r>
              <a:rPr lang="es-MX" sz="12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d)Personal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(mano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obra).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</a:pP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12700" marR="5080" algn="just">
              <a:lnSpc>
                <a:spcPct val="116900"/>
              </a:lnSpc>
            </a:pP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planeación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10" dirty="0">
                <a:latin typeface="Century Gothic" panose="020B0502020202020204" pitchFamily="34" charset="0"/>
                <a:cs typeface="Calibri"/>
              </a:rPr>
              <a:t>inversiones.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dinero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nueva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significa,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el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monto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necesario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comenzar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dicha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compañía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y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tener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disponibilidad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operar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hasta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su 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autofinanciamiento.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algn="just">
              <a:lnSpc>
                <a:spcPct val="100000"/>
              </a:lnSpc>
              <a:spcBef>
                <a:spcPts val="55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403860" marR="4601845" algn="just">
              <a:lnSpc>
                <a:spcPct val="117200"/>
              </a:lnSpc>
            </a:pP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Activos</a:t>
            </a:r>
            <a:r>
              <a:rPr lang="es-MX" sz="14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fijos</a:t>
            </a:r>
            <a:r>
              <a:rPr lang="es-MX" sz="14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Activos</a:t>
            </a:r>
            <a:r>
              <a:rPr lang="es-MX" sz="14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diferidos </a:t>
            </a:r>
            <a:r>
              <a:rPr lang="es-MX" sz="1400" spc="-3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Capital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trabajo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686682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6C053B-E407-B802-B09C-B6C630321E79}"/>
              </a:ext>
            </a:extLst>
          </p:cNvPr>
          <p:cNvSpPr txBox="1"/>
          <p:nvPr/>
        </p:nvSpPr>
        <p:spPr>
          <a:xfrm>
            <a:off x="635794" y="694848"/>
            <a:ext cx="57102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s-MX" sz="1400" b="1" spc="-25" dirty="0">
                <a:latin typeface="Century Gothic" panose="020B0502020202020204" pitchFamily="34" charset="0"/>
                <a:cs typeface="Calibri"/>
              </a:rPr>
              <a:t>Herramientas</a:t>
            </a:r>
            <a:r>
              <a:rPr lang="es-MX" sz="1400" b="1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b="1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5" dirty="0">
                <a:latin typeface="Century Gothic" panose="020B0502020202020204" pitchFamily="34" charset="0"/>
                <a:cs typeface="Calibri"/>
              </a:rPr>
              <a:t>planeación </a:t>
            </a:r>
            <a:r>
              <a:rPr lang="es-MX" sz="1400" b="1" spc="-10" dirty="0">
                <a:latin typeface="Century Gothic" panose="020B0502020202020204" pitchFamily="34" charset="0"/>
                <a:cs typeface="Calibri"/>
              </a:rPr>
              <a:t>financiera.</a:t>
            </a:r>
            <a:r>
              <a:rPr lang="es-MX" sz="1400" b="1" spc="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Presupuesto,</a:t>
            </a:r>
            <a:r>
              <a:rPr lang="es-MX" sz="1400" spc="409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es</a:t>
            </a:r>
            <a:r>
              <a:rPr lang="es-MX" sz="1400" spc="4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400" spc="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proyecto</a:t>
            </a:r>
            <a:r>
              <a:rPr lang="es-MX" sz="1400" spc="4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detallado</a:t>
            </a:r>
            <a:r>
              <a:rPr lang="es-MX" sz="1400" spc="40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4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resultados</a:t>
            </a:r>
            <a:r>
              <a:rPr lang="es-MX"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programa</a:t>
            </a:r>
            <a:r>
              <a:rPr lang="es-MX" sz="14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oficial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operaciones,</a:t>
            </a:r>
            <a:r>
              <a:rPr lang="es-MX" sz="14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basado</a:t>
            </a:r>
            <a:r>
              <a:rPr lang="es-MX" sz="14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4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una eficiencia</a:t>
            </a:r>
            <a:r>
              <a:rPr lang="es-MX"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razonable, </a:t>
            </a:r>
            <a:r>
              <a:rPr lang="es-MX" sz="14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 finalidad</a:t>
            </a:r>
            <a:r>
              <a:rPr lang="es-MX" sz="14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objetivo</a:t>
            </a:r>
            <a:r>
              <a:rPr lang="es-MX" sz="14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los 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presupuestos</a:t>
            </a:r>
            <a:r>
              <a:rPr lang="es-MX" sz="14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pueden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identificar</a:t>
            </a:r>
            <a:r>
              <a:rPr lang="es-MX" sz="14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latin typeface="Century Gothic" panose="020B0502020202020204" pitchFamily="34" charset="0"/>
                <a:cs typeface="Calibri"/>
              </a:rPr>
              <a:t>en el</a:t>
            </a:r>
            <a:r>
              <a:rPr lang="es-MX"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latin typeface="Century Gothic" panose="020B0502020202020204" pitchFamily="34" charset="0"/>
                <a:cs typeface="Calibri"/>
              </a:rPr>
              <a:t>proceso </a:t>
            </a:r>
            <a:r>
              <a:rPr lang="es-MX" sz="14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latin typeface="Century Gothic" panose="020B0502020202020204" pitchFamily="34" charset="0"/>
                <a:cs typeface="Calibri"/>
              </a:rPr>
              <a:t>administrativo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22795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10141264-BF30-6C82-CD84-9C1BAD4D922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794" y="676275"/>
            <a:ext cx="814730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746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CFDFAA5-9686-2C2F-6594-84DC4B172E7B}"/>
              </a:ext>
            </a:extLst>
          </p:cNvPr>
          <p:cNvSpPr txBox="1"/>
          <p:nvPr/>
        </p:nvSpPr>
        <p:spPr>
          <a:xfrm>
            <a:off x="320774" y="435626"/>
            <a:ext cx="8013601" cy="563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lang="es-MX" sz="1200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análisis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FODA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debe</a:t>
            </a:r>
            <a:r>
              <a:rPr lang="es-MX"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enfocarse</a:t>
            </a:r>
            <a:r>
              <a:rPr lang="es-MX"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solamente</a:t>
            </a:r>
            <a:r>
              <a:rPr lang="es-MX" sz="12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hacia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factores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éxito</a:t>
            </a:r>
            <a:r>
              <a:rPr lang="es-MX" sz="12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empresa.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Debe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resaltar</a:t>
            </a:r>
            <a:r>
              <a:rPr lang="es-MX"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fortalezas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debilidades</a:t>
            </a:r>
            <a:r>
              <a:rPr lang="es-MX" sz="12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diferenciales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lang="es-MX" sz="1200" dirty="0">
                <a:latin typeface="Century Gothic" panose="020B0502020202020204" pitchFamily="34" charset="0"/>
                <a:cs typeface="Calibri"/>
              </a:rPr>
              <a:t>internas,</a:t>
            </a:r>
            <a:r>
              <a:rPr lang="es-MX"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al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compararlo</a:t>
            </a:r>
            <a:r>
              <a:rPr lang="es-MX"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manera</a:t>
            </a:r>
            <a:r>
              <a:rPr lang="es-MX"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objetiva</a:t>
            </a:r>
            <a:r>
              <a:rPr lang="es-MX"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realista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con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competencia</a:t>
            </a:r>
            <a:r>
              <a:rPr lang="es-MX" sz="12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con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oportunidades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amenazas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claves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del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entorno.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marR="8255" algn="just">
              <a:lnSpc>
                <a:spcPct val="117300"/>
              </a:lnSpc>
            </a:pP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 análisis FODA juicioso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ajustado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 realidad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nos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proveerá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 excelente información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para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toma de decisiones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estrategia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comunicación,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permitiéndonos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tener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mejor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perspectiva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antes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emprender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táctica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comunicación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cliente.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lang="es-MX" sz="1200" dirty="0">
                <a:latin typeface="Century Gothic" panose="020B0502020202020204" pitchFamily="34" charset="0"/>
                <a:cs typeface="Calibri"/>
              </a:rPr>
              <a:t>Lo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anterior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significa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análisis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FODA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consta</a:t>
            </a:r>
            <a:r>
              <a:rPr lang="es-MX" sz="12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dos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partes: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interna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otra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externa.</a:t>
            </a: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endParaRPr lang="es-MX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MX" sz="1200" b="1" spc="-15" dirty="0">
                <a:latin typeface="Century Gothic" panose="020B0502020202020204" pitchFamily="34" charset="0"/>
                <a:cs typeface="Calibri"/>
              </a:rPr>
              <a:t>Fortalezas: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Al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evaluar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fortalezas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pueden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tomar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cuenta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siguiente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clasificación: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s-MX" sz="16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Fortalezas</a:t>
            </a:r>
            <a:r>
              <a:rPr lang="es-MX" sz="1200" b="1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comunes.</a:t>
            </a:r>
            <a:r>
              <a:rPr lang="es-MX" sz="1200" b="1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Cuando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fortaleza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es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poseída</a:t>
            </a:r>
            <a:r>
              <a:rPr lang="es-MX"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por</a:t>
            </a:r>
            <a:r>
              <a:rPr lang="es-MX"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varias</a:t>
            </a:r>
            <a:r>
              <a:rPr lang="es-MX" sz="12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empresas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cuando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varias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están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capacidad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implementarla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marR="6350" algn="just">
              <a:lnSpc>
                <a:spcPct val="116799"/>
              </a:lnSpc>
            </a:pP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Fortalezas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distintivas.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Cuando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 determinada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fortaleza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es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poseída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solamente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por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reducido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número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empresas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competidoras.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Las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empresas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saben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explotar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su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fortaleza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distintiva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generalmente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logran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ventaja</a:t>
            </a:r>
            <a:r>
              <a:rPr lang="es-MX" sz="1200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competitiva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obtienen</a:t>
            </a:r>
            <a:r>
              <a:rPr lang="es-MX" sz="1200" spc="2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utilidades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económicas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por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encima</a:t>
            </a:r>
            <a:r>
              <a:rPr lang="es-MX" sz="1200" spc="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200" spc="-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promedio</a:t>
            </a:r>
            <a:r>
              <a:rPr lang="es-MX" sz="1200" spc="-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su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industria.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fortalezas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distintivas</a:t>
            </a:r>
            <a:r>
              <a:rPr lang="es-MX" sz="1200" spc="-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podrían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no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ser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imitables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cuando: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MX" sz="1600" dirty="0"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ct val="100000"/>
              </a:lnSpc>
            </a:pP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Su</a:t>
            </a:r>
            <a:r>
              <a:rPr lang="es-MX" sz="1200" spc="1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adquisición</a:t>
            </a:r>
            <a:r>
              <a:rPr lang="es-MX" sz="1200" spc="1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17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desarrollo</a:t>
            </a:r>
            <a:r>
              <a:rPr lang="es-MX" sz="1200" spc="1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pueden</a:t>
            </a:r>
            <a:r>
              <a:rPr lang="es-MX" sz="1200" spc="1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depender</a:t>
            </a:r>
            <a:r>
              <a:rPr lang="es-MX" sz="1200" spc="1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1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circunstancia</a:t>
            </a:r>
            <a:r>
              <a:rPr lang="es-MX" sz="1200" spc="1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histórica</a:t>
            </a:r>
            <a:r>
              <a:rPr lang="es-MX" sz="1200" spc="114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única</a:t>
            </a:r>
            <a:r>
              <a:rPr lang="es-MX" sz="1200" spc="1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otras</a:t>
            </a:r>
            <a:r>
              <a:rPr lang="es-MX" sz="1200" spc="-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empresas</a:t>
            </a:r>
            <a:r>
              <a:rPr lang="es-MX" sz="1200" spc="-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no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pueden</a:t>
            </a:r>
            <a:r>
              <a:rPr lang="es-MX" sz="12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copiar.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469900" marR="120650" indent="-66040">
              <a:lnSpc>
                <a:spcPct val="116399"/>
              </a:lnSpc>
              <a:spcBef>
                <a:spcPts val="15"/>
              </a:spcBef>
            </a:pP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Su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naturaleza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carácter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podría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no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ser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conocido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comprendido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por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empresas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competidoras. (Se</a:t>
            </a:r>
            <a:r>
              <a:rPr lang="es-MX" sz="1200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basa en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sistemas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sociales </a:t>
            </a:r>
            <a:r>
              <a:rPr lang="es-MX" sz="1200" spc="-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complejos</a:t>
            </a:r>
            <a:r>
              <a:rPr lang="es-MX"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como</a:t>
            </a:r>
            <a:r>
              <a:rPr lang="es-MX" sz="12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cultura</a:t>
            </a:r>
            <a:r>
              <a:rPr lang="es-MX" sz="1200" spc="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empresarial</a:t>
            </a:r>
            <a:r>
              <a:rPr lang="es-MX" sz="1200" spc="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-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trabajo</a:t>
            </a:r>
            <a:r>
              <a:rPr lang="es-MX" sz="1200" spc="-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equipo).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MX" sz="16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88097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CFDFAA5-9686-2C2F-6594-84DC4B172E7B}"/>
              </a:ext>
            </a:extLst>
          </p:cNvPr>
          <p:cNvSpPr txBox="1"/>
          <p:nvPr/>
        </p:nvSpPr>
        <p:spPr>
          <a:xfrm>
            <a:off x="320774" y="435626"/>
            <a:ext cx="8013601" cy="238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Fortalezas</a:t>
            </a:r>
            <a:r>
              <a:rPr lang="es-MX" sz="1200" b="1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b="1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imitación</a:t>
            </a:r>
            <a:r>
              <a:rPr lang="es-MX" sz="1200" b="1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fortalezas</a:t>
            </a:r>
            <a:r>
              <a:rPr lang="es-MX" sz="1200" b="1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distintivas.</a:t>
            </a:r>
            <a:r>
              <a:rPr lang="es-MX" sz="1200" b="1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Es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capacidad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copiar</a:t>
            </a:r>
            <a:r>
              <a:rPr lang="es-MX"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mejorar</a:t>
            </a:r>
            <a:r>
              <a:rPr lang="es-MX"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fortaleza</a:t>
            </a:r>
            <a:r>
              <a:rPr lang="es-MX"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distintiva</a:t>
            </a:r>
            <a:r>
              <a:rPr lang="es-MX"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otra</a:t>
            </a:r>
            <a:r>
              <a:rPr lang="es-MX" sz="12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convertirla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en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estrategia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genere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utilidad</a:t>
            </a:r>
            <a:r>
              <a:rPr lang="es-MX" sz="12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económica.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marR="6985" algn="just">
              <a:lnSpc>
                <a:spcPct val="116399"/>
              </a:lnSpc>
            </a:pPr>
            <a:r>
              <a:rPr lang="es-MX" sz="1200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ventaja competitiva será temporalmente sostenible, cuando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subsiste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después que cesan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todos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los intentos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competencia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por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imitar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su 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estrategia.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MX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MX" sz="1200" b="1" spc="-15" dirty="0">
                <a:latin typeface="Century Gothic" panose="020B0502020202020204" pitchFamily="34" charset="0"/>
                <a:cs typeface="Calibri"/>
              </a:rPr>
              <a:t>Debilidades: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ts val="1600"/>
              </a:lnSpc>
              <a:spcBef>
                <a:spcPts val="85"/>
              </a:spcBef>
              <a:tabLst>
                <a:tab pos="6163945" algn="l"/>
                <a:tab pos="6440170" algn="l"/>
                <a:tab pos="6693534" algn="l"/>
              </a:tabLst>
            </a:pPr>
            <a:r>
              <a:rPr lang="es-MX" sz="12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2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debilidades</a:t>
            </a:r>
            <a:r>
              <a:rPr lang="es-MX" sz="1200" spc="2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200" spc="2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refieren</a:t>
            </a:r>
            <a:r>
              <a:rPr lang="es-MX" sz="1200" spc="2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básicamente</a:t>
            </a:r>
            <a:r>
              <a:rPr lang="es-MX" sz="1200" spc="2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2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desventajas</a:t>
            </a:r>
            <a:r>
              <a:rPr lang="es-MX" sz="1200" spc="27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competitivas,</a:t>
            </a:r>
            <a:r>
              <a:rPr lang="es-MX" sz="1200" spc="2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26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cuales</a:t>
            </a:r>
            <a:r>
              <a:rPr lang="es-MX" sz="1200" spc="2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200" spc="2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presentan</a:t>
            </a:r>
            <a:r>
              <a:rPr lang="es-MX" sz="1200" spc="254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cuando	no	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se	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implementan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estrategias </a:t>
            </a:r>
            <a:r>
              <a:rPr lang="es-MX" sz="1200" spc="-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generadoras</a:t>
            </a:r>
            <a:r>
              <a:rPr lang="es-MX" sz="12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valor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2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competidores</a:t>
            </a:r>
            <a:r>
              <a:rPr lang="es-MX" sz="12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sí</a:t>
            </a:r>
            <a:r>
              <a:rPr lang="es-MX" sz="1200" spc="-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implementan.</a:t>
            </a:r>
            <a:endParaRPr lang="es-MX" sz="18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88507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B1A0FBA2-2526-A295-518B-7008BBD18638}"/>
              </a:ext>
            </a:extLst>
          </p:cNvPr>
          <p:cNvSpPr txBox="1"/>
          <p:nvPr/>
        </p:nvSpPr>
        <p:spPr>
          <a:xfrm>
            <a:off x="501802" y="805919"/>
            <a:ext cx="8204834" cy="190309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50"/>
              </a:spcBef>
            </a:pPr>
            <a:r>
              <a:rPr sz="1100" dirty="0">
                <a:latin typeface="Century Gothic" panose="020B0502020202020204" pitchFamily="34" charset="0"/>
                <a:cs typeface="Calibri"/>
              </a:rPr>
              <a:t>Podemos</a:t>
            </a:r>
            <a:r>
              <a:rPr sz="1100" spc="-7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basarnos</a:t>
            </a:r>
            <a:r>
              <a:rPr sz="1100" spc="-6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en</a:t>
            </a:r>
            <a:r>
              <a:rPr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los</a:t>
            </a:r>
            <a:r>
              <a:rPr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siguientes</a:t>
            </a:r>
            <a:r>
              <a:rPr sz="11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factores</a:t>
            </a:r>
            <a:r>
              <a:rPr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para</a:t>
            </a:r>
            <a:r>
              <a:rPr sz="11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analizar</a:t>
            </a:r>
            <a:r>
              <a:rPr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sz="11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fortalezas</a:t>
            </a:r>
            <a:r>
              <a:rPr sz="11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y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 debilidades: </a:t>
            </a:r>
            <a:r>
              <a:rPr sz="1100" spc="-10" dirty="0">
                <a:latin typeface="Century Gothic" panose="020B0502020202020204" pitchFamily="34" charset="0"/>
                <a:cs typeface="Calibri"/>
              </a:rPr>
              <a:t>Dirección</a:t>
            </a:r>
            <a:endParaRPr sz="1100"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ct val="100000"/>
              </a:lnSpc>
              <a:spcBef>
                <a:spcPts val="755"/>
              </a:spcBef>
            </a:pPr>
            <a:r>
              <a:rPr sz="1100" dirty="0">
                <a:latin typeface="Century Gothic" panose="020B0502020202020204" pitchFamily="34" charset="0"/>
                <a:cs typeface="Calibri"/>
              </a:rPr>
              <a:t>Ofrecimientos</a:t>
            </a:r>
            <a:r>
              <a:rPr sz="1100" spc="-10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(Productos/Servicios)</a:t>
            </a:r>
            <a:r>
              <a:rPr sz="11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Mercadotecnia</a:t>
            </a:r>
            <a:endParaRPr sz="1100">
              <a:latin typeface="Century Gothic" panose="020B0502020202020204" pitchFamily="34" charset="0"/>
              <a:cs typeface="Calibri"/>
            </a:endParaRPr>
          </a:p>
          <a:p>
            <a:pPr marL="462280">
              <a:lnSpc>
                <a:spcPct val="100000"/>
              </a:lnSpc>
              <a:spcBef>
                <a:spcPts val="204"/>
              </a:spcBef>
            </a:pPr>
            <a:r>
              <a:rPr sz="1100" spc="-15" dirty="0">
                <a:latin typeface="Century Gothic" panose="020B0502020202020204" pitchFamily="34" charset="0"/>
                <a:cs typeface="Calibri"/>
              </a:rPr>
              <a:t>Personal</a:t>
            </a:r>
            <a:endParaRPr sz="1100"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ct val="100000"/>
              </a:lnSpc>
              <a:spcBef>
                <a:spcPts val="135"/>
              </a:spcBef>
            </a:pPr>
            <a:r>
              <a:rPr sz="1100" spc="-15" dirty="0">
                <a:latin typeface="Century Gothic" panose="020B0502020202020204" pitchFamily="34" charset="0"/>
                <a:cs typeface="Calibri"/>
              </a:rPr>
              <a:t>Finanzas</a:t>
            </a:r>
            <a:r>
              <a:rPr sz="11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Manufactura</a:t>
            </a:r>
            <a:endParaRPr sz="1100"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ct val="100000"/>
              </a:lnSpc>
              <a:spcBef>
                <a:spcPts val="285"/>
              </a:spcBef>
            </a:pPr>
            <a:r>
              <a:rPr sz="1100" spc="-5" dirty="0">
                <a:latin typeface="Century Gothic" panose="020B0502020202020204" pitchFamily="34" charset="0"/>
                <a:cs typeface="Calibri"/>
              </a:rPr>
              <a:t>Investigación</a:t>
            </a:r>
            <a:r>
              <a:rPr sz="1100" spc="-7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&amp;Desarrollo</a:t>
            </a:r>
            <a:endParaRPr sz="110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endParaRPr sz="1150">
              <a:latin typeface="Century Gothic" panose="020B0502020202020204" pitchFamily="34" charset="0"/>
              <a:cs typeface="Calibri"/>
            </a:endParaRPr>
          </a:p>
          <a:p>
            <a:pPr marL="12700" marR="5080" algn="just">
              <a:lnSpc>
                <a:spcPct val="117400"/>
              </a:lnSpc>
            </a:pPr>
            <a:r>
              <a:rPr sz="1100" dirty="0">
                <a:latin typeface="Century Gothic" panose="020B0502020202020204" pitchFamily="34" charset="0"/>
                <a:cs typeface="Calibri"/>
              </a:rPr>
              <a:t>La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parte externa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se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refiere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a las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oportunidades </a:t>
            </a:r>
            <a:r>
              <a:rPr sz="1100" spc="-10" dirty="0">
                <a:latin typeface="Century Gothic" panose="020B0502020202020204" pitchFamily="34" charset="0"/>
                <a:cs typeface="Calibri"/>
              </a:rPr>
              <a:t>que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ofrecen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el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mercado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y las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amenazas que </a:t>
            </a:r>
            <a:r>
              <a:rPr sz="1100" spc="-20" dirty="0">
                <a:latin typeface="Century Gothic" panose="020B0502020202020204" pitchFamily="34" charset="0"/>
                <a:cs typeface="Calibri"/>
              </a:rPr>
              <a:t>debe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enfrentar</a:t>
            </a:r>
            <a:r>
              <a:rPr sz="11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 en</a:t>
            </a:r>
            <a:r>
              <a:rPr sz="11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el</a:t>
            </a:r>
            <a:r>
              <a:rPr sz="11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mercado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seleccionado.</a:t>
            </a:r>
            <a:r>
              <a:rPr sz="1100" spc="2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Aquí</a:t>
            </a:r>
            <a:r>
              <a:rPr sz="11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se</a:t>
            </a:r>
            <a:r>
              <a:rPr sz="11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tiene</a:t>
            </a:r>
            <a:r>
              <a:rPr sz="11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sz="11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aprovechar</a:t>
            </a:r>
            <a:r>
              <a:rPr sz="1100" spc="48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25" dirty="0">
                <a:latin typeface="Century Gothic" panose="020B0502020202020204" pitchFamily="34" charset="0"/>
                <a:cs typeface="Calibri"/>
              </a:rPr>
              <a:t>esas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oportunidades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y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minimizar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o anular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esas amenazas, circunstancias sobre las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cuales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la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tiene</a:t>
            </a:r>
            <a:r>
              <a:rPr sz="11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poco</a:t>
            </a:r>
            <a:r>
              <a:rPr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o</a:t>
            </a:r>
            <a:r>
              <a:rPr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ningún</a:t>
            </a:r>
            <a:r>
              <a:rPr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control</a:t>
            </a:r>
            <a:r>
              <a:rPr sz="1100" spc="-7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directo.</a:t>
            </a:r>
            <a:endParaRPr sz="11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340E97E8-7D3A-51E4-1304-04EF8C490480}"/>
              </a:ext>
            </a:extLst>
          </p:cNvPr>
          <p:cNvSpPr txBox="1"/>
          <p:nvPr/>
        </p:nvSpPr>
        <p:spPr>
          <a:xfrm>
            <a:off x="501802" y="2904591"/>
            <a:ext cx="7268845" cy="759053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00" b="1" spc="-15" dirty="0">
                <a:latin typeface="Century Gothic" panose="020B0502020202020204" pitchFamily="34" charset="0"/>
                <a:cs typeface="Calibri"/>
              </a:rPr>
              <a:t>Oportunidades</a:t>
            </a:r>
            <a:r>
              <a:rPr sz="1100" b="1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b="1" dirty="0">
                <a:latin typeface="Century Gothic" panose="020B0502020202020204" pitchFamily="34" charset="0"/>
                <a:cs typeface="Calibri"/>
              </a:rPr>
              <a:t>y</a:t>
            </a:r>
            <a:r>
              <a:rPr sz="1100" b="1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b="1" spc="-15" dirty="0">
                <a:latin typeface="Century Gothic" panose="020B0502020202020204" pitchFamily="34" charset="0"/>
                <a:cs typeface="Calibri"/>
              </a:rPr>
              <a:t>amenazas:</a:t>
            </a:r>
            <a:endParaRPr sz="1100" dirty="0"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ts val="1540"/>
              </a:lnSpc>
            </a:pPr>
            <a:r>
              <a:rPr sz="11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sz="1100" spc="2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oportunidades</a:t>
            </a:r>
            <a:r>
              <a:rPr sz="11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organizacionales</a:t>
            </a:r>
            <a:r>
              <a:rPr sz="11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se</a:t>
            </a:r>
            <a:r>
              <a:rPr sz="11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encuentran</a:t>
            </a:r>
            <a:r>
              <a:rPr sz="1100" spc="2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en</a:t>
            </a:r>
            <a:r>
              <a:rPr sz="11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aquellas</a:t>
            </a:r>
            <a:r>
              <a:rPr sz="11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áreas</a:t>
            </a:r>
            <a:r>
              <a:rPr sz="11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0" dirty="0">
                <a:latin typeface="Century Gothic" panose="020B0502020202020204" pitchFamily="34" charset="0"/>
                <a:cs typeface="Calibri"/>
              </a:rPr>
              <a:t>que</a:t>
            </a:r>
            <a:r>
              <a:rPr sz="11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podrían</a:t>
            </a:r>
            <a:r>
              <a:rPr sz="11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generar</a:t>
            </a:r>
            <a:r>
              <a:rPr sz="11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muy</a:t>
            </a:r>
            <a:r>
              <a:rPr sz="11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altos</a:t>
            </a:r>
            <a:r>
              <a:rPr sz="11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desempeños. </a:t>
            </a:r>
            <a:r>
              <a:rPr sz="1100" spc="-2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organizacionales</a:t>
            </a:r>
            <a:r>
              <a:rPr sz="1100" spc="18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están</a:t>
            </a:r>
            <a:r>
              <a:rPr sz="1100" spc="2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en</a:t>
            </a:r>
            <a:r>
              <a:rPr sz="1100" spc="229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aquellas</a:t>
            </a:r>
            <a:r>
              <a:rPr sz="1100" spc="2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áreas</a:t>
            </a:r>
            <a:r>
              <a:rPr sz="1100" spc="2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donde</a:t>
            </a:r>
            <a:r>
              <a:rPr sz="1100" spc="2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sz="1100" spc="22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encuentra</a:t>
            </a:r>
            <a:r>
              <a:rPr sz="11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dificultad</a:t>
            </a:r>
            <a:r>
              <a:rPr sz="11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para</a:t>
            </a:r>
            <a:r>
              <a:rPr sz="11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alcanzar</a:t>
            </a:r>
            <a:r>
              <a:rPr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altos</a:t>
            </a:r>
            <a:r>
              <a:rPr sz="11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niveles</a:t>
            </a:r>
            <a:r>
              <a:rPr sz="11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desempeño.</a:t>
            </a:r>
            <a:endParaRPr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4A3018A5-0B84-2B79-5D5B-0051BB6DB74D}"/>
              </a:ext>
            </a:extLst>
          </p:cNvPr>
          <p:cNvSpPr txBox="1"/>
          <p:nvPr/>
        </p:nvSpPr>
        <p:spPr>
          <a:xfrm>
            <a:off x="7839202" y="3105150"/>
            <a:ext cx="867410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sz="1100" spc="45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amenazas</a:t>
            </a:r>
            <a:endParaRPr sz="11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078F6767-0366-D7B6-452C-3060E2DDC269}"/>
              </a:ext>
            </a:extLst>
          </p:cNvPr>
          <p:cNvSpPr txBox="1"/>
          <p:nvPr/>
        </p:nvSpPr>
        <p:spPr>
          <a:xfrm>
            <a:off x="501802" y="3706825"/>
            <a:ext cx="5036820" cy="20715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Century Gothic" panose="020B0502020202020204" pitchFamily="34" charset="0"/>
                <a:cs typeface="Calibri"/>
              </a:rPr>
              <a:t>Podemos</a:t>
            </a:r>
            <a:r>
              <a:rPr sz="11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basarnos</a:t>
            </a:r>
            <a:r>
              <a:rPr sz="11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en</a:t>
            </a:r>
            <a:r>
              <a:rPr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los</a:t>
            </a:r>
            <a:r>
              <a:rPr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siguientes</a:t>
            </a:r>
            <a:r>
              <a:rPr sz="11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factores</a:t>
            </a:r>
            <a:r>
              <a:rPr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para</a:t>
            </a:r>
            <a:r>
              <a:rPr sz="11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analizar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oportunidades</a:t>
            </a:r>
            <a:r>
              <a:rPr sz="11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latin typeface="Century Gothic" panose="020B0502020202020204" pitchFamily="34" charset="0"/>
                <a:cs typeface="Calibri"/>
              </a:rPr>
              <a:t>y</a:t>
            </a:r>
            <a:r>
              <a:rPr sz="11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amenazas:</a:t>
            </a:r>
            <a:endParaRPr sz="11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dirty="0">
                <a:latin typeface="Century Gothic" panose="020B0502020202020204" pitchFamily="34" charset="0"/>
                <a:cs typeface="Calibri"/>
              </a:rPr>
              <a:t>An</a:t>
            </a:r>
            <a:r>
              <a:rPr sz="1100" b="1" spc="-10" dirty="0">
                <a:latin typeface="Century Gothic" panose="020B0502020202020204" pitchFamily="34" charset="0"/>
                <a:cs typeface="Calibri"/>
              </a:rPr>
              <a:t>á</a:t>
            </a:r>
            <a:r>
              <a:rPr sz="1100" b="1" dirty="0">
                <a:latin typeface="Century Gothic" panose="020B0502020202020204" pitchFamily="34" charset="0"/>
                <a:cs typeface="Calibri"/>
              </a:rPr>
              <a:t>lisis</a:t>
            </a:r>
            <a:r>
              <a:rPr sz="1100" b="1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b="1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100" b="1" dirty="0">
                <a:latin typeface="Century Gothic" panose="020B0502020202020204" pitchFamily="34" charset="0"/>
                <a:cs typeface="Calibri"/>
              </a:rPr>
              <a:t>l</a:t>
            </a:r>
            <a:r>
              <a:rPr sz="1100" b="1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b="1" spc="-20" dirty="0">
                <a:latin typeface="Century Gothic" panose="020B0502020202020204" pitchFamily="34" charset="0"/>
                <a:cs typeface="Calibri"/>
              </a:rPr>
              <a:t>en</a:t>
            </a:r>
            <a:r>
              <a:rPr sz="1100" b="1" spc="-15" dirty="0">
                <a:latin typeface="Century Gothic" panose="020B0502020202020204" pitchFamily="34" charset="0"/>
                <a:cs typeface="Calibri"/>
              </a:rPr>
              <a:t>t</a:t>
            </a:r>
            <a:r>
              <a:rPr sz="1100" b="1" spc="-20" dirty="0">
                <a:latin typeface="Century Gothic" panose="020B0502020202020204" pitchFamily="34" charset="0"/>
                <a:cs typeface="Calibri"/>
              </a:rPr>
              <a:t>o</a:t>
            </a:r>
            <a:r>
              <a:rPr sz="1100" b="1" spc="-10" dirty="0">
                <a:latin typeface="Century Gothic" panose="020B0502020202020204" pitchFamily="34" charset="0"/>
                <a:cs typeface="Calibri"/>
              </a:rPr>
              <a:t>r</a:t>
            </a:r>
            <a:r>
              <a:rPr sz="1100" b="1" spc="-20" dirty="0">
                <a:latin typeface="Century Gothic" panose="020B0502020202020204" pitchFamily="34" charset="0"/>
                <a:cs typeface="Calibri"/>
              </a:rPr>
              <a:t>n</a:t>
            </a:r>
            <a:r>
              <a:rPr sz="1100" b="1" dirty="0">
                <a:latin typeface="Century Gothic" panose="020B0502020202020204" pitchFamily="34" charset="0"/>
                <a:cs typeface="Calibri"/>
              </a:rPr>
              <a:t>o</a:t>
            </a:r>
            <a:endParaRPr sz="11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 dirty="0">
              <a:latin typeface="Century Gothic" panose="020B0502020202020204" pitchFamily="34" charset="0"/>
              <a:cs typeface="Calibri"/>
            </a:endParaRPr>
          </a:p>
          <a:p>
            <a:pPr marL="403860" marR="1454150">
              <a:lnSpc>
                <a:spcPct val="117300"/>
              </a:lnSpc>
            </a:pPr>
            <a:r>
              <a:rPr sz="1100" spc="-5" dirty="0">
                <a:latin typeface="Century Gothic" panose="020B0502020202020204" pitchFamily="34" charset="0"/>
                <a:cs typeface="Calibri"/>
              </a:rPr>
              <a:t>Canal de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distribución </a:t>
            </a:r>
            <a:r>
              <a:rPr sz="1100" spc="-5" dirty="0">
                <a:latin typeface="Century Gothic" panose="020B0502020202020204" pitchFamily="34" charset="0"/>
                <a:cs typeface="Calibri"/>
              </a:rPr>
              <a:t>Clientes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Consumidor Competidores </a:t>
            </a:r>
            <a:r>
              <a:rPr sz="1100" spc="-2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Tecnología</a:t>
            </a:r>
            <a:endParaRPr sz="11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latin typeface="Century Gothic" panose="020B0502020202020204" pitchFamily="34" charset="0"/>
                <a:cs typeface="Calibri"/>
              </a:rPr>
              <a:t>Gr</a:t>
            </a:r>
            <a:r>
              <a:rPr sz="1100" b="1" spc="-5" dirty="0">
                <a:latin typeface="Century Gothic" panose="020B0502020202020204" pitchFamily="34" charset="0"/>
                <a:cs typeface="Calibri"/>
              </a:rPr>
              <a:t>up</a:t>
            </a:r>
            <a:r>
              <a:rPr sz="1100" b="1" spc="-10" dirty="0">
                <a:latin typeface="Century Gothic" panose="020B0502020202020204" pitchFamily="34" charset="0"/>
                <a:cs typeface="Calibri"/>
              </a:rPr>
              <a:t>o</a:t>
            </a:r>
            <a:r>
              <a:rPr sz="1100" b="1" dirty="0">
                <a:latin typeface="Century Gothic" panose="020B0502020202020204" pitchFamily="34" charset="0"/>
                <a:cs typeface="Calibri"/>
              </a:rPr>
              <a:t>s</a:t>
            </a:r>
            <a:r>
              <a:rPr sz="1100" b="1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b="1" spc="-5" dirty="0">
                <a:latin typeface="Century Gothic" panose="020B0502020202020204" pitchFamily="34" charset="0"/>
                <a:cs typeface="Calibri"/>
              </a:rPr>
              <a:t>d</a:t>
            </a:r>
            <a:r>
              <a:rPr sz="1100" b="1" dirty="0">
                <a:latin typeface="Century Gothic" panose="020B0502020202020204" pitchFamily="34" charset="0"/>
                <a:cs typeface="Calibri"/>
              </a:rPr>
              <a:t>e</a:t>
            </a:r>
            <a:r>
              <a:rPr sz="1100" b="1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b="1" spc="-10" dirty="0">
                <a:latin typeface="Century Gothic" panose="020B0502020202020204" pitchFamily="34" charset="0"/>
                <a:cs typeface="Calibri"/>
              </a:rPr>
              <a:t>i</a:t>
            </a:r>
            <a:r>
              <a:rPr sz="1100" b="1" spc="-20" dirty="0">
                <a:latin typeface="Century Gothic" panose="020B0502020202020204" pitchFamily="34" charset="0"/>
                <a:cs typeface="Calibri"/>
              </a:rPr>
              <a:t>n</a:t>
            </a:r>
            <a:r>
              <a:rPr sz="1100" b="1" spc="-15" dirty="0">
                <a:latin typeface="Century Gothic" panose="020B0502020202020204" pitchFamily="34" charset="0"/>
                <a:cs typeface="Calibri"/>
              </a:rPr>
              <a:t>t</a:t>
            </a:r>
            <a:r>
              <a:rPr sz="1100" b="1" spc="-20" dirty="0">
                <a:latin typeface="Century Gothic" panose="020B0502020202020204" pitchFamily="34" charset="0"/>
                <a:cs typeface="Calibri"/>
              </a:rPr>
              <a:t>e</a:t>
            </a:r>
            <a:r>
              <a:rPr sz="1100" b="1" spc="-10" dirty="0">
                <a:latin typeface="Century Gothic" panose="020B0502020202020204" pitchFamily="34" charset="0"/>
                <a:cs typeface="Calibri"/>
              </a:rPr>
              <a:t>r</a:t>
            </a:r>
            <a:r>
              <a:rPr sz="1100" b="1" spc="-20" dirty="0">
                <a:latin typeface="Century Gothic" panose="020B0502020202020204" pitchFamily="34" charset="0"/>
                <a:cs typeface="Calibri"/>
              </a:rPr>
              <a:t>é</a:t>
            </a:r>
            <a:r>
              <a:rPr sz="1100" b="1" dirty="0">
                <a:latin typeface="Century Gothic" panose="020B0502020202020204" pitchFamily="34" charset="0"/>
                <a:cs typeface="Calibri"/>
              </a:rPr>
              <a:t>s</a:t>
            </a:r>
            <a:endParaRPr sz="11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 dirty="0"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ct val="100000"/>
              </a:lnSpc>
            </a:pPr>
            <a:r>
              <a:rPr sz="1100" spc="-15" dirty="0">
                <a:latin typeface="Century Gothic" panose="020B0502020202020204" pitchFamily="34" charset="0"/>
                <a:cs typeface="Calibri"/>
              </a:rPr>
              <a:t>Gobierno</a:t>
            </a:r>
            <a:r>
              <a:rPr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Instituciones</a:t>
            </a:r>
            <a:r>
              <a:rPr sz="11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latin typeface="Century Gothic" panose="020B0502020202020204" pitchFamily="34" charset="0"/>
                <a:cs typeface="Calibri"/>
              </a:rPr>
              <a:t>públicas</a:t>
            </a:r>
            <a:endParaRPr sz="11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69967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2D44169-5F67-1D21-76DF-EBED86DB02CE}"/>
              </a:ext>
            </a:extLst>
          </p:cNvPr>
          <p:cNvSpPr txBox="1"/>
          <p:nvPr/>
        </p:nvSpPr>
        <p:spPr>
          <a:xfrm>
            <a:off x="150589" y="493655"/>
            <a:ext cx="8014202" cy="5475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lang="es-MX" sz="1200" b="1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b="1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entorno</a:t>
            </a:r>
            <a:r>
              <a:rPr lang="es-MX" sz="1200" b="1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visto</a:t>
            </a:r>
            <a:r>
              <a:rPr lang="es-MX" sz="1200" b="1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b="1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forma</a:t>
            </a:r>
            <a:r>
              <a:rPr lang="es-MX" sz="1200" b="1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más</a:t>
            </a:r>
            <a:r>
              <a:rPr lang="es-MX" sz="1200" b="1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15" dirty="0">
                <a:latin typeface="Century Gothic" panose="020B0502020202020204" pitchFamily="34" charset="0"/>
                <a:cs typeface="Calibri"/>
              </a:rPr>
              <a:t>amplia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s-MX" sz="1600" dirty="0"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ct val="100000"/>
              </a:lnSpc>
              <a:spcBef>
                <a:spcPts val="5"/>
              </a:spcBef>
            </a:pP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Demo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g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rafí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Ec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n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om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í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-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Po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lí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t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ic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</a:t>
            </a:r>
          </a:p>
          <a:p>
            <a:pPr marL="403860">
              <a:lnSpc>
                <a:spcPct val="100000"/>
              </a:lnSpc>
              <a:spcBef>
                <a:spcPts val="285"/>
              </a:spcBef>
            </a:pP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Legislativo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/</a:t>
            </a:r>
            <a:r>
              <a:rPr lang="es-MX" sz="12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Regulatorio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marR="10160" algn="just">
              <a:lnSpc>
                <a:spcPct val="117300"/>
              </a:lnSpc>
            </a:pPr>
            <a:r>
              <a:rPr lang="es-MX" sz="1200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identificación de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las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fortalezas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debilidades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las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compañías,</a:t>
            </a:r>
            <a:r>
              <a:rPr lang="es-MX" sz="1200" spc="2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así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como</a:t>
            </a:r>
            <a:r>
              <a:rPr lang="es-MX" sz="1200" spc="229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29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las oportunidades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amenazas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las condiciones externas,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se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considera</a:t>
            </a:r>
            <a:r>
              <a:rPr lang="es-MX" sz="1200" spc="7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como</a:t>
            </a:r>
            <a:r>
              <a:rPr lang="es-MX" sz="1200" spc="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actividad</a:t>
            </a:r>
            <a:r>
              <a:rPr lang="es-MX" sz="1200" spc="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10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lleva</a:t>
            </a:r>
            <a:r>
              <a:rPr lang="es-MX" sz="1200" spc="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al</a:t>
            </a:r>
            <a:r>
              <a:rPr lang="es-MX" sz="1200" spc="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éxito</a:t>
            </a:r>
            <a:r>
              <a:rPr lang="es-MX" sz="1200" spc="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-6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estrategia</a:t>
            </a:r>
            <a:r>
              <a:rPr lang="es-MX" sz="1200" spc="-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negocios</a:t>
            </a:r>
            <a:r>
              <a:rPr lang="es-MX" sz="1200" spc="-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empresas.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s-MX" dirty="0">
              <a:latin typeface="Century Gothic" panose="020B0502020202020204" pitchFamily="34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s-MX" sz="1200" b="1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b="1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matriz</a:t>
            </a:r>
            <a:r>
              <a:rPr lang="es-MX" sz="1200" b="1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FODA:</a:t>
            </a:r>
            <a:r>
              <a:rPr lang="es-MX" sz="1200" b="1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Conduce</a:t>
            </a:r>
            <a:r>
              <a:rPr lang="es-MX" sz="12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al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desarrollo</a:t>
            </a:r>
            <a:r>
              <a:rPr lang="es-MX" sz="12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cuatro</a:t>
            </a:r>
            <a:r>
              <a:rPr lang="es-MX" sz="12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tipos</a:t>
            </a:r>
            <a:r>
              <a:rPr lang="es-MX" sz="12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estrategias: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marR="5080" algn="just">
              <a:lnSpc>
                <a:spcPct val="116799"/>
              </a:lnSpc>
            </a:pPr>
            <a:r>
              <a:rPr lang="es-MX" sz="1200" b="1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b="1" spc="1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estrategia</a:t>
            </a:r>
            <a:r>
              <a:rPr lang="es-MX" sz="1200" b="1" spc="17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FO.</a:t>
            </a:r>
            <a:r>
              <a:rPr lang="es-MX" sz="1200" b="1" spc="1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Es</a:t>
            </a:r>
            <a:r>
              <a:rPr lang="es-MX" sz="1200" spc="1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basa</a:t>
            </a:r>
            <a:r>
              <a:rPr lang="es-MX" sz="1200" spc="17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1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1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uso</a:t>
            </a:r>
            <a:r>
              <a:rPr lang="es-MX" sz="1200" spc="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fortalezas</a:t>
            </a:r>
            <a:r>
              <a:rPr lang="es-MX" sz="1200" spc="18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internas</a:t>
            </a:r>
            <a:r>
              <a:rPr lang="es-MX" sz="1200" spc="1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1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organización</a:t>
            </a:r>
            <a:r>
              <a:rPr lang="es-MX" sz="1200" spc="17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con</a:t>
            </a:r>
            <a:r>
              <a:rPr lang="es-MX" sz="1200" spc="1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1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propósito</a:t>
            </a:r>
            <a:r>
              <a:rPr lang="es-MX" sz="1200" spc="19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aprovechar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oportunidades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externas.</a:t>
            </a:r>
            <a:r>
              <a:rPr lang="es-MX"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Este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tipo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estrategia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es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más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recomendado.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organización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podría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partir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 sus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fortalezas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 a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través de la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utilización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de sus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capacidades 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positivas,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aprovecharse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mercado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ofrecimiento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sus</a:t>
            </a:r>
            <a:r>
              <a:rPr lang="es-MX" sz="12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bienes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servicios.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marR="12700" algn="just">
              <a:lnSpc>
                <a:spcPct val="117300"/>
              </a:lnSpc>
            </a:pPr>
            <a:r>
              <a:rPr lang="es-MX" sz="1200" b="1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estrategia 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FA.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Trata de disminuir al mínimo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el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impacto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 las amenazas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del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entorno,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valiéndose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 las fortalezas.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Esto no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implica que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siempre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se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deba</a:t>
            </a:r>
            <a:r>
              <a:rPr lang="es-MX"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afrontar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amenazas</a:t>
            </a:r>
            <a:r>
              <a:rPr lang="es-MX"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2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entorno</a:t>
            </a:r>
            <a:r>
              <a:rPr lang="es-MX"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forma</a:t>
            </a:r>
            <a:r>
              <a:rPr lang="es-MX" sz="12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tan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directa,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ya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veces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puede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resultar</a:t>
            </a:r>
            <a:r>
              <a:rPr lang="es-MX"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más</a:t>
            </a:r>
            <a:r>
              <a:rPr lang="es-MX" sz="12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problemático</a:t>
            </a:r>
            <a:r>
              <a:rPr lang="es-MX" sz="1200" spc="-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institución.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marR="7620" algn="just">
              <a:lnSpc>
                <a:spcPct val="117000"/>
              </a:lnSpc>
            </a:pPr>
            <a:r>
              <a:rPr lang="es-MX" sz="1200" b="1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b="1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estrategia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 DA.</a:t>
            </a:r>
            <a:r>
              <a:rPr lang="es-MX" sz="1200" b="1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Tiene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como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propósito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disminuir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las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debilidades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y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neutralizar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las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amenazas,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a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través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acciones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carácter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defensivo.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Generalmente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este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tipo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estrategia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se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utiliza</a:t>
            </a:r>
            <a:r>
              <a:rPr lang="es-MX" sz="1200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sólo</a:t>
            </a:r>
            <a:r>
              <a:rPr lang="es-MX" sz="1200" spc="2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cuando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organización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200" spc="229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encuentra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2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posición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altamente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amenazada</a:t>
            </a:r>
            <a:r>
              <a:rPr lang="es-MX" sz="1200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posee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muchas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debilidades, aquí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estrategia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va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dirigida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sobrevivencia.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este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caso, se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puede llegar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incluso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al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cierre de la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institución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o a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 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cambio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estructural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misión.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29015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43044" y="2608636"/>
            <a:ext cx="301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419" sz="1600" b="1" dirty="0"/>
              <a:t>MODELO DE PLANEACION T.I</a:t>
            </a:r>
            <a:endParaRPr lang="es-419" sz="1600" b="1" dirty="0">
              <a:latin typeface="Morn Thin" panose="00000200000000000000" pitchFamily="50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135" marR="979805">
              <a:lnSpc>
                <a:spcPct val="100000"/>
              </a:lnSpc>
            </a:pPr>
            <a:r>
              <a:rPr lang="es-MX" sz="1600" b="1" dirty="0">
                <a:latin typeface="Morn Thin" panose="00000200000000000000" pitchFamily="50" charset="0"/>
              </a:rPr>
              <a:t>CONCEPTOS.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dirty="0">
                <a:latin typeface="Calibri"/>
                <a:cs typeface="Calibri"/>
              </a:rPr>
              <a:t> 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spc="-10" dirty="0">
                <a:latin typeface="Calibri"/>
                <a:cs typeface="Calibri"/>
              </a:rPr>
              <a:t>EJEMPLOS</a:t>
            </a:r>
            <a:r>
              <a:rPr lang="es-419" sz="1600" b="1" dirty="0">
                <a:latin typeface="Calibri"/>
                <a:cs typeface="Calibri"/>
              </a:rPr>
              <a:t> </a:t>
            </a:r>
            <a:r>
              <a:rPr lang="es-419" sz="1600" b="1" spc="-10" dirty="0">
                <a:latin typeface="Calibri"/>
                <a:cs typeface="Calibri"/>
              </a:rPr>
              <a:t>APLICADOS</a:t>
            </a:r>
            <a:endParaRPr lang="es-419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2D44169-5F67-1D21-76DF-EBED86DB02CE}"/>
              </a:ext>
            </a:extLst>
          </p:cNvPr>
          <p:cNvSpPr txBox="1"/>
          <p:nvPr/>
        </p:nvSpPr>
        <p:spPr>
          <a:xfrm>
            <a:off x="150589" y="493655"/>
            <a:ext cx="8014202" cy="115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marR="96520">
              <a:lnSpc>
                <a:spcPct val="116900"/>
              </a:lnSpc>
            </a:pPr>
            <a:r>
              <a:rPr lang="es-MX" sz="1200" b="1" dirty="0">
                <a:latin typeface="Century Gothic" panose="020B0502020202020204" pitchFamily="34" charset="0"/>
                <a:cs typeface="Calibri"/>
              </a:rPr>
              <a:t>La estrategia DO.</a:t>
            </a:r>
            <a:r>
              <a:rPr lang="es-MX" sz="1200" b="1" spc="254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Tiene</a:t>
            </a:r>
            <a:r>
              <a:rPr lang="es-MX" sz="1200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finalidad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mejorar</a:t>
            </a:r>
            <a:r>
              <a:rPr lang="es-MX" sz="12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debilidades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internas,</a:t>
            </a:r>
            <a:r>
              <a:rPr lang="es-MX" sz="1200" spc="2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aprovechando</a:t>
            </a:r>
            <a:r>
              <a:rPr lang="es-MX" sz="12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las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oportunidades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externas,</a:t>
            </a:r>
            <a:r>
              <a:rPr lang="es-MX" sz="12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organización</a:t>
            </a:r>
            <a:r>
              <a:rPr lang="es-MX" sz="1200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2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 cual</a:t>
            </a:r>
            <a:r>
              <a:rPr lang="es-MX" sz="1200" spc="1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15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entorno</a:t>
            </a:r>
            <a:r>
              <a:rPr lang="es-MX" sz="1200" spc="10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le</a:t>
            </a:r>
            <a:r>
              <a:rPr lang="es-MX" sz="1200" spc="15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brinda</a:t>
            </a:r>
            <a:r>
              <a:rPr lang="es-MX" sz="1200" spc="1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ciertas</a:t>
            </a:r>
            <a:r>
              <a:rPr lang="es-MX" sz="1200" spc="1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oportunidades,</a:t>
            </a:r>
            <a:r>
              <a:rPr lang="es-MX" sz="12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pero</a:t>
            </a:r>
            <a:r>
              <a:rPr lang="es-MX" sz="1200" spc="10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no</a:t>
            </a:r>
            <a:r>
              <a:rPr lang="es-MX" sz="1200" spc="1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puede</a:t>
            </a:r>
            <a:r>
              <a:rPr lang="es-MX" sz="1200" spc="1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aprovechar</a:t>
            </a:r>
            <a:r>
              <a:rPr lang="es-MX" sz="1200" spc="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por</a:t>
            </a:r>
            <a:r>
              <a:rPr lang="es-MX" sz="1200" spc="1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sus</a:t>
            </a:r>
            <a:r>
              <a:rPr lang="es-MX" sz="1200" spc="1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debilidades,</a:t>
            </a:r>
            <a:r>
              <a:rPr lang="es-MX" sz="1200" spc="10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200" spc="1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podría</a:t>
            </a:r>
            <a:r>
              <a:rPr lang="es-MX" sz="1200" spc="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decir</a:t>
            </a:r>
            <a:r>
              <a:rPr lang="es-MX" sz="1200" spc="1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invertir</a:t>
            </a:r>
            <a:r>
              <a:rPr lang="es-MX" sz="1200" spc="1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recursos</a:t>
            </a:r>
            <a:r>
              <a:rPr lang="es-MX" sz="1200" spc="8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para </a:t>
            </a:r>
            <a:r>
              <a:rPr lang="es-MX" sz="1200" spc="-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desarrollar</a:t>
            </a:r>
            <a:r>
              <a:rPr lang="es-MX" sz="1200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área 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deficiente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así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poder</a:t>
            </a:r>
            <a:r>
              <a:rPr lang="es-MX"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aprovechar</a:t>
            </a:r>
            <a:r>
              <a:rPr lang="es-MX"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-15" dirty="0">
                <a:latin typeface="Century Gothic" panose="020B0502020202020204" pitchFamily="34" charset="0"/>
                <a:cs typeface="Calibri"/>
              </a:rPr>
              <a:t> oportunidad.</a:t>
            </a:r>
            <a:endParaRPr lang="es-MX" sz="12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819677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2E2C9766-9923-E7BA-7120-9F6ED6805A9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6856" y="452627"/>
            <a:ext cx="5114565" cy="2878836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BABA390E-ED40-A622-D5CC-60AEB101D88C}"/>
              </a:ext>
            </a:extLst>
          </p:cNvPr>
          <p:cNvSpPr txBox="1"/>
          <p:nvPr/>
        </p:nvSpPr>
        <p:spPr>
          <a:xfrm>
            <a:off x="816856" y="3378454"/>
            <a:ext cx="5486027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200" spc="-15" dirty="0">
                <a:latin typeface="Century Gothic" panose="020B0502020202020204" pitchFamily="34" charset="0"/>
                <a:cs typeface="Calibri"/>
              </a:rPr>
              <a:t>Porter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describió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estrategia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competitiva,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como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las 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acciones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ofensivas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o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defensivas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de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una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para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crear</a:t>
            </a:r>
            <a:r>
              <a:rPr sz="1200" spc="3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sz="1200" spc="27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posición</a:t>
            </a:r>
            <a:r>
              <a:rPr sz="1200" spc="29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defendible</a:t>
            </a:r>
            <a:r>
              <a:rPr sz="1200" spc="26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dentro</a:t>
            </a:r>
            <a:r>
              <a:rPr sz="1200" spc="3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29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sz="1200" spc="28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industria, </a:t>
            </a:r>
            <a:r>
              <a:rPr sz="12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acciones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eran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respuesta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a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cinco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fuerzas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competitivas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que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sz="12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autor</a:t>
            </a:r>
            <a:r>
              <a:rPr sz="1200" spc="3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indicó</a:t>
            </a:r>
            <a:r>
              <a:rPr sz="1200" spc="35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como</a:t>
            </a:r>
            <a:r>
              <a:rPr sz="1200" spc="3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determinantes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de</a:t>
            </a:r>
            <a:r>
              <a:rPr sz="1200" spc="35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naturaleza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y</a:t>
            </a:r>
            <a:r>
              <a:rPr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grado</a:t>
            </a:r>
            <a:r>
              <a:rPr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competencia</a:t>
            </a:r>
            <a:r>
              <a:rPr sz="1200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rodeaba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a</a:t>
            </a:r>
            <a:r>
              <a:rPr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una</a:t>
            </a:r>
            <a:r>
              <a:rPr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sz="1200" spc="5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como</a:t>
            </a:r>
            <a:r>
              <a:rPr sz="1200" spc="6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resultado,</a:t>
            </a:r>
            <a:r>
              <a:rPr sz="1200" spc="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buscaba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obtener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un</a:t>
            </a:r>
            <a:r>
              <a:rPr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importante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rendimiento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sobre</a:t>
            </a:r>
            <a:r>
              <a:rPr sz="1200"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3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5" dirty="0">
                <a:latin typeface="Century Gothic" panose="020B0502020202020204" pitchFamily="34" charset="0"/>
                <a:cs typeface="Calibri"/>
              </a:rPr>
              <a:t>inversión.</a:t>
            </a:r>
            <a:endParaRPr sz="12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sz="1200" b="1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10" dirty="0">
                <a:latin typeface="Century Gothic" panose="020B0502020202020204" pitchFamily="34" charset="0"/>
                <a:cs typeface="Calibri"/>
              </a:rPr>
              <a:t>modelo</a:t>
            </a:r>
            <a:r>
              <a:rPr sz="1200" b="1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200" b="1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5" dirty="0">
                <a:latin typeface="Century Gothic" panose="020B0502020202020204" pitchFamily="34" charset="0"/>
                <a:cs typeface="Calibri"/>
              </a:rPr>
              <a:t>las</a:t>
            </a:r>
            <a:r>
              <a:rPr sz="1200" b="1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5" dirty="0">
                <a:latin typeface="Century Gothic" panose="020B0502020202020204" pitchFamily="34" charset="0"/>
                <a:cs typeface="Calibri"/>
              </a:rPr>
              <a:t>cinco</a:t>
            </a:r>
            <a:r>
              <a:rPr sz="1200" b="1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10" dirty="0">
                <a:latin typeface="Century Gothic" panose="020B0502020202020204" pitchFamily="34" charset="0"/>
                <a:cs typeface="Calibri"/>
              </a:rPr>
              <a:t>fuerzas</a:t>
            </a:r>
            <a:r>
              <a:rPr sz="1200" b="1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5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200" b="1" spc="-20" dirty="0">
                <a:latin typeface="Century Gothic" panose="020B0502020202020204" pitchFamily="34" charset="0"/>
                <a:cs typeface="Calibri"/>
              </a:rPr>
              <a:t> porter</a:t>
            </a:r>
            <a:endParaRPr sz="12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23188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A5565CEE-930E-C4FC-93D4-9F89C803B9C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940" y="856488"/>
            <a:ext cx="6931152" cy="47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47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12ECB0-1B5D-9515-2FDA-172B8CE593B5}"/>
              </a:ext>
            </a:extLst>
          </p:cNvPr>
          <p:cNvSpPr txBox="1"/>
          <p:nvPr/>
        </p:nvSpPr>
        <p:spPr>
          <a:xfrm>
            <a:off x="342900" y="847495"/>
            <a:ext cx="7991476" cy="330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5080" indent="-228600">
              <a:lnSpc>
                <a:spcPct val="117000"/>
              </a:lnSpc>
              <a:spcBef>
                <a:spcPts val="110"/>
              </a:spcBef>
              <a:buAutoNum type="arabicPeriod"/>
              <a:tabLst>
                <a:tab pos="241300" algn="l"/>
              </a:tabLst>
            </a:pP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Rivalidad</a:t>
            </a:r>
            <a:r>
              <a:rPr lang="es-MX"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entre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competidores.</a:t>
            </a:r>
            <a:r>
              <a:rPr lang="es-MX" sz="1400" b="1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corporación</a:t>
            </a:r>
            <a:r>
              <a:rPr lang="es-MX"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será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difícil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competir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o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uno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segmentos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donde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los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competidores</a:t>
            </a:r>
            <a:r>
              <a:rPr lang="es-MX" sz="1400" spc="1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estén</a:t>
            </a:r>
            <a:r>
              <a:rPr lang="es-MX" sz="1400" spc="1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muy</a:t>
            </a:r>
            <a:r>
              <a:rPr lang="es-MX" sz="1400" spc="1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bien</a:t>
            </a:r>
            <a:r>
              <a:rPr lang="es-MX"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posicionados,</a:t>
            </a:r>
            <a:r>
              <a:rPr lang="es-MX" sz="1400" spc="1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sean</a:t>
            </a:r>
            <a:r>
              <a:rPr lang="es-MX" sz="1400" spc="1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muy</a:t>
            </a:r>
            <a:r>
              <a:rPr lang="es-MX" sz="1400" spc="1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numerosos</a:t>
            </a:r>
            <a:r>
              <a:rPr lang="es-MX" sz="14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1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lang="es-MX" sz="14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costos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fijos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sean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altos,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pues</a:t>
            </a:r>
            <a:r>
              <a:rPr lang="es-MX" sz="1400" spc="3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constantemente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estará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enfrentada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guerras </a:t>
            </a:r>
            <a:r>
              <a:rPr lang="es-MX" sz="14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precios,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campañas publicitarias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agresivas, promociones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y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entrada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nuevos 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productos.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alibri"/>
              <a:buAutoNum type="arabicPeriod"/>
            </a:pP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marR="209550" indent="-228600">
              <a:lnSpc>
                <a:spcPct val="117000"/>
              </a:lnSpc>
              <a:buAutoNum type="arabicPeriod"/>
              <a:tabLst>
                <a:tab pos="241300" algn="l"/>
              </a:tabLst>
            </a:pP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Poder</a:t>
            </a:r>
            <a:r>
              <a:rPr lang="es-MX"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negociación</a:t>
            </a:r>
            <a:r>
              <a:rPr lang="es-MX"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proveedores.</a:t>
            </a:r>
            <a:r>
              <a:rPr lang="es-MX" sz="1400" b="1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</a:t>
            </a:r>
            <a:r>
              <a:rPr lang="es-MX" sz="14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4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segmento</a:t>
            </a:r>
            <a:r>
              <a:rPr lang="es-MX" sz="14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</a:t>
            </a:r>
            <a:r>
              <a:rPr lang="es-MX" sz="14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 </a:t>
            </a:r>
            <a:r>
              <a:rPr lang="es-MX"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será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atractivo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cuando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proveedores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estén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muy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bien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organizados</a:t>
            </a:r>
            <a:r>
              <a:rPr lang="es-MX" sz="1400" spc="2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gremialmente,</a:t>
            </a:r>
            <a:r>
              <a:rPr lang="es-MX" sz="1400" spc="2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tengan</a:t>
            </a:r>
            <a:r>
              <a:rPr lang="es-MX"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fuertes</a:t>
            </a:r>
            <a:r>
              <a:rPr lang="es-MX" sz="1400" spc="1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lang="es-MX" sz="1400" spc="1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1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puedan</a:t>
            </a:r>
            <a:r>
              <a:rPr lang="es-MX" sz="1400" spc="1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imponer </a:t>
            </a:r>
            <a:r>
              <a:rPr lang="es-MX"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sus</a:t>
            </a:r>
            <a:r>
              <a:rPr lang="es-MX" sz="1400" spc="1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condiciones</a:t>
            </a:r>
            <a:r>
              <a:rPr lang="es-MX" sz="1400" spc="1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1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precio</a:t>
            </a:r>
            <a:r>
              <a:rPr lang="es-MX" sz="1400" spc="1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1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tamaño</a:t>
            </a:r>
            <a:r>
              <a:rPr lang="es-MX" sz="1400" spc="1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400" spc="1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pedido.</a:t>
            </a:r>
            <a:r>
              <a:rPr lang="es-MX" sz="1400" spc="1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situación</a:t>
            </a:r>
            <a:r>
              <a:rPr lang="es-MX" sz="1400" spc="3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será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aún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complicada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si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insumos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suministran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claves</a:t>
            </a:r>
            <a:r>
              <a:rPr lang="es-MX" sz="1400" spc="3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lang="es-MX"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nosotros,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 tienen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sustitutos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 pocos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de alto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costo.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situación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será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aún</a:t>
            </a:r>
            <a:r>
              <a:rPr lang="es-MX"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crítica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proveedor</a:t>
            </a:r>
            <a:r>
              <a:rPr lang="es-MX"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le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conviene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estratégicamente 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integrarse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hacia</a:t>
            </a:r>
            <a:r>
              <a:rPr lang="es-MX"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adelante.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59439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032641-E7F8-BD2D-8DAD-A9115E830030}"/>
              </a:ext>
            </a:extLst>
          </p:cNvPr>
          <p:cNvSpPr txBox="1"/>
          <p:nvPr/>
        </p:nvSpPr>
        <p:spPr>
          <a:xfrm>
            <a:off x="378619" y="592587"/>
            <a:ext cx="7365206" cy="411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46990">
              <a:lnSpc>
                <a:spcPct val="117000"/>
              </a:lnSpc>
              <a:spcBef>
                <a:spcPts val="100"/>
              </a:spcBef>
              <a:buAutoNum type="arabicPeriod" startAt="3"/>
              <a:tabLst>
                <a:tab pos="419734" algn="l"/>
              </a:tabLst>
            </a:pPr>
            <a:r>
              <a:rPr lang="es-MX"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Poder </a:t>
            </a:r>
            <a:r>
              <a:rPr lang="es-MX" sz="12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negociación de los </a:t>
            </a:r>
            <a:r>
              <a:rPr lang="es-MX"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compradores.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segmento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no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será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atractivo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cuando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los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clientes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están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muy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bien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organizados,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el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tiene</a:t>
            </a:r>
            <a:r>
              <a:rPr lang="es-MX" sz="1200" spc="3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varios</a:t>
            </a:r>
            <a:r>
              <a:rPr lang="es-MX" sz="1200" spc="3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3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muchos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sustitutos,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muy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diferenciado</a:t>
            </a:r>
            <a:r>
              <a:rPr lang="es-MX" sz="1200" spc="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lang="es-MX" sz="1200" spc="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bajo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cliente,</a:t>
            </a:r>
            <a:r>
              <a:rPr lang="es-MX" sz="1200" spc="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 que pueda hacer sustituciones por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igual o a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muy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bajo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costo.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mayor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compradores</a:t>
            </a:r>
            <a:r>
              <a:rPr lang="es-MX"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mayores</a:t>
            </a:r>
            <a:r>
              <a:rPr lang="es-MX"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serán</a:t>
            </a:r>
            <a:r>
              <a:rPr lang="es-MX"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sus</a:t>
            </a:r>
            <a:r>
              <a:rPr lang="es-MX" sz="12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exigencias</a:t>
            </a:r>
            <a:r>
              <a:rPr lang="es-MX" sz="12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materia</a:t>
            </a:r>
            <a:r>
              <a:rPr lang="es-MX" sz="12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reducción</a:t>
            </a:r>
            <a:r>
              <a:rPr lang="es-MX" sz="12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precios,</a:t>
            </a:r>
            <a:r>
              <a:rPr lang="es-MX" sz="12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mayor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calidad</a:t>
            </a:r>
            <a:r>
              <a:rPr lang="es-MX"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servicios</a:t>
            </a:r>
            <a:r>
              <a:rPr lang="es-MX"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lang="es-MX"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consiguiente</a:t>
            </a:r>
            <a:r>
              <a:rPr lang="es-MX" sz="12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corporación</a:t>
            </a:r>
            <a:r>
              <a:rPr lang="es-MX"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tendrá</a:t>
            </a:r>
            <a:r>
              <a:rPr lang="es-MX" sz="12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disminución</a:t>
            </a:r>
            <a:r>
              <a:rPr lang="es-MX"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200" spc="-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márgenes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utilidad.</a:t>
            </a:r>
            <a:r>
              <a:rPr lang="es-MX" sz="1200" spc="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situación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hace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crítica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</a:t>
            </a:r>
            <a:r>
              <a:rPr lang="es-MX"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organizaciones</a:t>
            </a:r>
            <a:r>
              <a:rPr lang="es-MX" sz="1200" spc="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compradores</a:t>
            </a:r>
            <a:r>
              <a:rPr lang="es-MX"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les </a:t>
            </a:r>
            <a:r>
              <a:rPr lang="es-MX" sz="1200" spc="-3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conviene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estratégicamente</a:t>
            </a:r>
            <a:r>
              <a:rPr lang="es-MX"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integrarse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hacia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atrás.</a:t>
            </a: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alibri"/>
              <a:buAutoNum type="arabicPeriod" startAt="3"/>
            </a:pP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marR="100965">
              <a:lnSpc>
                <a:spcPct val="117100"/>
              </a:lnSpc>
              <a:buAutoNum type="arabicPeriod" startAt="3"/>
              <a:tabLst>
                <a:tab pos="419734" algn="l"/>
              </a:tabLst>
            </a:pPr>
            <a:r>
              <a:rPr lang="es-MX" sz="12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Amenaza</a:t>
            </a:r>
            <a:r>
              <a:rPr lang="es-MX" sz="12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b="1" spc="-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ingreso</a:t>
            </a:r>
            <a:r>
              <a:rPr lang="es-MX" sz="12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lang="es-MX" sz="1200" b="1" spc="-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sustitutos.</a:t>
            </a:r>
            <a:r>
              <a:rPr lang="es-MX" sz="1200" b="1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</a:t>
            </a:r>
            <a:r>
              <a:rPr lang="es-MX" sz="12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segmento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</a:t>
            </a:r>
            <a:r>
              <a:rPr lang="es-MX" sz="12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lang="es-MX" sz="12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atractivo</a:t>
            </a:r>
            <a:r>
              <a:rPr lang="es-MX" sz="1200" spc="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existen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lang="es-MX"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sustitutos</a:t>
            </a:r>
            <a:r>
              <a:rPr lang="es-MX"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reales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o</a:t>
            </a:r>
            <a:r>
              <a:rPr lang="es-MX"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potenciales.</a:t>
            </a:r>
            <a:r>
              <a:rPr lang="es-MX"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situación</a:t>
            </a:r>
            <a:r>
              <a:rPr lang="es-MX"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complica</a:t>
            </a:r>
            <a:r>
              <a:rPr lang="es-MX"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 los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sustitutos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están</a:t>
            </a:r>
            <a:r>
              <a:rPr lang="es-MX" sz="12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lang="es-MX" sz="1200" spc="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avanzados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tecnológicamente</a:t>
            </a:r>
            <a:r>
              <a:rPr lang="es-MX" sz="1200" spc="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lang="es-MX"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pueden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entrar</a:t>
            </a:r>
            <a:r>
              <a:rPr lang="es-MX" sz="1200" spc="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precios</a:t>
            </a:r>
            <a:r>
              <a:rPr lang="es-MX"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lang="es-MX"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bajos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reduciendo</a:t>
            </a:r>
            <a:r>
              <a:rPr lang="es-MX"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lang="es-MX" sz="1200" spc="-3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márgenes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utilidad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corporación</a:t>
            </a:r>
            <a:r>
              <a:rPr lang="es-MX" sz="1200" spc="-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industria.</a:t>
            </a: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just">
              <a:lnSpc>
                <a:spcPct val="117100"/>
              </a:lnSpc>
            </a:pPr>
            <a:r>
              <a:rPr lang="es-MX"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Economías </a:t>
            </a:r>
            <a:r>
              <a:rPr lang="es-MX" sz="12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escala: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Supone al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las posea,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debido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sus altos volúmenes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le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permiten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reducir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sus costos, dificultar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un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nuevo</a:t>
            </a:r>
            <a:r>
              <a:rPr lang="es-MX" sz="1200" spc="2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competidor entrar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lang="es-MX" sz="1200" spc="2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precios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bajos. </a:t>
            </a:r>
            <a:r>
              <a:rPr lang="es-MX"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Hoy,</a:t>
            </a:r>
            <a:r>
              <a:rPr lang="es-MX" sz="1200" spc="25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 ejemplo, </a:t>
            </a:r>
            <a:r>
              <a:rPr lang="es-MX" sz="1200" spc="-3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caída</a:t>
            </a:r>
            <a:r>
              <a:rPr lang="es-MX" sz="1200" spc="1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200" spc="11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barreras</a:t>
            </a:r>
            <a:r>
              <a:rPr lang="es-MX" sz="1200" spc="1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geográficas</a:t>
            </a:r>
            <a:r>
              <a:rPr lang="es-MX" sz="1200" spc="1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1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1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reducción</a:t>
            </a:r>
            <a:r>
              <a:rPr lang="es-MX" sz="1200" spc="1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200" spc="1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ciclo</a:t>
            </a:r>
            <a:r>
              <a:rPr lang="es-MX" sz="1200" spc="1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1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vida</a:t>
            </a:r>
            <a:r>
              <a:rPr lang="es-MX" sz="1200" spc="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200" spc="1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productos,</a:t>
            </a:r>
            <a:r>
              <a:rPr lang="es-MX" sz="1200" spc="1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nos</a:t>
            </a:r>
            <a:r>
              <a:rPr lang="es-MX" sz="1200" spc="11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obliga </a:t>
            </a:r>
            <a:r>
              <a:rPr lang="es-MX" sz="1200" spc="-3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1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evaluar</a:t>
            </a:r>
            <a:r>
              <a:rPr lang="es-MX" sz="12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</a:t>
            </a:r>
            <a:r>
              <a:rPr lang="es-MX" sz="12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búsqueda</a:t>
            </a:r>
            <a:r>
              <a:rPr lang="es-MX" sz="12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0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economías</a:t>
            </a:r>
            <a:r>
              <a:rPr lang="es-MX" sz="1200" spc="20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escala</a:t>
            </a:r>
            <a:r>
              <a:rPr lang="es-MX" sz="1200" spc="2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spc="20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mercados</a:t>
            </a:r>
            <a:r>
              <a:rPr lang="es-MX" sz="1200" spc="2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locales</a:t>
            </a:r>
            <a:r>
              <a:rPr lang="es-MX" sz="1200" spc="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nos</a:t>
            </a:r>
            <a:r>
              <a:rPr lang="es-MX" sz="1200" spc="2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resta</a:t>
            </a:r>
            <a:r>
              <a:rPr lang="es-MX" sz="1200" spc="20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flexibilidad</a:t>
            </a:r>
            <a:r>
              <a:rPr lang="es-MX" sz="1200" spc="2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200" spc="-3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nos</a:t>
            </a:r>
            <a:r>
              <a:rPr lang="es-MX" sz="1200" spc="-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hace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vulnerables</a:t>
            </a:r>
            <a:r>
              <a:rPr lang="es-MX"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frente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competidores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más</a:t>
            </a:r>
            <a:r>
              <a:rPr lang="es-MX"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ágiles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operan</a:t>
            </a:r>
            <a:r>
              <a:rPr lang="es-MX"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globalmente.</a:t>
            </a: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885546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3009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D24175-E8AE-377D-5A90-FD3B1121CD96}"/>
              </a:ext>
            </a:extLst>
          </p:cNvPr>
          <p:cNvSpPr txBox="1"/>
          <p:nvPr/>
        </p:nvSpPr>
        <p:spPr>
          <a:xfrm>
            <a:off x="873919" y="693278"/>
            <a:ext cx="7308056" cy="2016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100"/>
              </a:spcBef>
            </a:pP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200" spc="2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2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margen</a:t>
            </a:r>
            <a:r>
              <a:rPr lang="es-MX" sz="1200" spc="2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utilidad</a:t>
            </a:r>
            <a:r>
              <a:rPr lang="es-MX" sz="1200" spc="229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bruta</a:t>
            </a:r>
            <a:r>
              <a:rPr lang="es-MX" sz="12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sea</a:t>
            </a:r>
            <a:r>
              <a:rPr lang="es-MX" sz="1200" spc="2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superior</a:t>
            </a:r>
            <a:r>
              <a:rPr lang="es-MX" sz="1200" spc="2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lang="es-MX" sz="1200" spc="2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200" spc="229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promedio</a:t>
            </a:r>
            <a:r>
              <a:rPr lang="es-MX" sz="1200" spc="2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industria</a:t>
            </a:r>
            <a:r>
              <a:rPr lang="es-MX" sz="1200" spc="2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lang="es-MX" sz="1200" spc="2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suceder </a:t>
            </a:r>
            <a:r>
              <a:rPr lang="es-MX" sz="1200" spc="-3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las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siguientes</a:t>
            </a:r>
            <a:r>
              <a:rPr lang="es-MX"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opciones:</a:t>
            </a: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 marR="349885" indent="-228600">
              <a:lnSpc>
                <a:spcPct val="117100"/>
              </a:lnSpc>
              <a:buAutoNum type="arabicPeriod"/>
              <a:tabLst>
                <a:tab pos="469900" algn="l"/>
              </a:tabLst>
            </a:pP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precio</a:t>
            </a:r>
            <a:r>
              <a:rPr lang="es-MX" sz="1200" spc="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unitario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superior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lang="es-MX"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promedio</a:t>
            </a:r>
            <a:r>
              <a:rPr lang="es-MX"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lang="es-MX" sz="1200" spc="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 </a:t>
            </a:r>
            <a:r>
              <a:rPr lang="es-MX" sz="1200" spc="-3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unitario</a:t>
            </a:r>
            <a:r>
              <a:rPr lang="es-MX"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lang="es-MX"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lang="es-MX"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equivalente</a:t>
            </a:r>
            <a:r>
              <a:rPr lang="es-MX"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lang="es-MX"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promedio.</a:t>
            </a: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 marR="374650" indent="-228600">
              <a:lnSpc>
                <a:spcPct val="115700"/>
              </a:lnSpc>
              <a:spcBef>
                <a:spcPts val="15"/>
              </a:spcBef>
              <a:buAutoNum type="arabicPeriod"/>
              <a:tabLst>
                <a:tab pos="469900" algn="l"/>
              </a:tabLst>
            </a:pP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1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unitario</a:t>
            </a:r>
            <a:r>
              <a:rPr lang="es-MX" sz="1200" spc="11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spc="11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lang="es-MX" sz="1200" spc="1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lang="es-MX" sz="1200" spc="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inferior</a:t>
            </a:r>
            <a:r>
              <a:rPr lang="es-MX" sz="1200" spc="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lang="es-MX" sz="1200" spc="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1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1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spc="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promedio</a:t>
            </a:r>
            <a:r>
              <a:rPr lang="es-MX" sz="1200" spc="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lang="es-MX" sz="1200" spc="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precio </a:t>
            </a:r>
            <a:r>
              <a:rPr lang="es-MX" sz="1200" spc="-3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unitario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lang="es-MX"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equivalente</a:t>
            </a:r>
            <a:r>
              <a:rPr lang="es-MX"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-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promedio.</a:t>
            </a: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 indent="-22860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469900" algn="l"/>
              </a:tabLst>
            </a:pP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spc="1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firma</a:t>
            </a:r>
            <a:r>
              <a:rPr lang="es-MX" sz="1200" spc="1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lang="es-MX" sz="1200" spc="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tener</a:t>
            </a:r>
            <a:r>
              <a:rPr lang="es-MX" sz="1200" spc="1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200" spc="1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menor</a:t>
            </a:r>
            <a:r>
              <a:rPr lang="es-MX" sz="1200" spc="1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</a:t>
            </a:r>
            <a:r>
              <a:rPr lang="es-MX" sz="1200" spc="1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unitario</a:t>
            </a:r>
            <a:r>
              <a:rPr lang="es-MX" sz="1200" spc="1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200" spc="1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200" spc="1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mayor</a:t>
            </a:r>
            <a:r>
              <a:rPr lang="es-MX" sz="1200" spc="1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precio</a:t>
            </a:r>
            <a:r>
              <a:rPr lang="es-MX" sz="1200" spc="1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unitario</a:t>
            </a:r>
            <a:r>
              <a:rPr lang="es-MX" sz="1200" spc="1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200" spc="1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spc="1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spc="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endParaRPr lang="es-MX"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</a:pPr>
            <a:r>
              <a:rPr lang="es-MX"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</a:t>
            </a:r>
            <a:r>
              <a:rPr lang="es-MX" sz="1200" spc="-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promedio</a:t>
            </a:r>
            <a:endParaRPr lang="es-419" sz="1200" dirty="0">
              <a:solidFill>
                <a:srgbClr val="013F9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object 11">
            <a:extLst>
              <a:ext uri="{FF2B5EF4-FFF2-40B4-BE49-F238E27FC236}">
                <a16:creationId xmlns:a16="http://schemas.microsoft.com/office/drawing/2014/main" id="{1E02E02D-0D7F-434B-D830-A766C9930C8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3465" y="3097711"/>
            <a:ext cx="5010911" cy="2788919"/>
          </a:xfrm>
          <a:prstGeom prst="rect">
            <a:avLst/>
          </a:prstGeom>
        </p:spPr>
      </p:pic>
      <p:pic>
        <p:nvPicPr>
          <p:cNvPr id="8" name="object 9">
            <a:extLst>
              <a:ext uri="{FF2B5EF4-FFF2-40B4-BE49-F238E27FC236}">
                <a16:creationId xmlns:a16="http://schemas.microsoft.com/office/drawing/2014/main" id="{B4CFAA48-6442-F974-77B1-7386C2CEF7A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7984" y="3097711"/>
            <a:ext cx="1127760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492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773E08-BD3D-5A4F-CDEF-4D44349DDADB}"/>
              </a:ext>
            </a:extLst>
          </p:cNvPr>
          <p:cNvSpPr txBox="1"/>
          <p:nvPr/>
        </p:nvSpPr>
        <p:spPr>
          <a:xfrm>
            <a:off x="207168" y="1364556"/>
            <a:ext cx="7879557" cy="4128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6540" marR="313055">
              <a:lnSpc>
                <a:spcPct val="117100"/>
              </a:lnSpc>
              <a:spcBef>
                <a:spcPts val="100"/>
              </a:spcBef>
            </a:pP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b="1" spc="2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índice</a:t>
            </a:r>
            <a:r>
              <a:rPr lang="es-MX" sz="1200" b="1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b="1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10" dirty="0">
                <a:latin typeface="Century Gothic" panose="020B0502020202020204" pitchFamily="34" charset="0"/>
                <a:cs typeface="Calibri"/>
              </a:rPr>
              <a:t>crecimiento</a:t>
            </a:r>
            <a:r>
              <a:rPr lang="es-MX" sz="1200" b="1" spc="2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200" b="1" spc="2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b="1" spc="2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industria,</a:t>
            </a:r>
            <a:r>
              <a:rPr lang="es-MX" sz="1200" b="1" spc="2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que</a:t>
            </a:r>
            <a:r>
              <a:rPr lang="es-MX" sz="1200" spc="23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indica</a:t>
            </a:r>
            <a:r>
              <a:rPr lang="es-MX" sz="1200" spc="24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24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tasa</a:t>
            </a:r>
            <a:r>
              <a:rPr lang="es-MX" sz="1200" spc="25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24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crecimiento</a:t>
            </a:r>
            <a:r>
              <a:rPr lang="es-MX" sz="1200" spc="24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anual</a:t>
            </a:r>
            <a:r>
              <a:rPr lang="es-MX" sz="1200" spc="24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del</a:t>
            </a:r>
            <a:r>
              <a:rPr lang="es-MX" sz="1200" spc="24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mercado</a:t>
            </a:r>
            <a:r>
              <a:rPr lang="es-MX" sz="1200" spc="24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240" dirty="0">
                <a:latin typeface="Century Gothic" panose="020B0502020202020204" pitchFamily="34" charset="0"/>
              </a:rPr>
              <a:t> </a:t>
            </a:r>
            <a:r>
              <a:rPr lang="es-MX" sz="1200" spc="-25" dirty="0">
                <a:latin typeface="Century Gothic" panose="020B0502020202020204" pitchFamily="34" charset="0"/>
              </a:rPr>
              <a:t>la </a:t>
            </a:r>
            <a:r>
              <a:rPr lang="es-MX" sz="1200" spc="-30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industria</a:t>
            </a:r>
            <a:r>
              <a:rPr lang="es-MX" sz="1200" dirty="0">
                <a:latin typeface="Century Gothic" panose="020B0502020202020204" pitchFamily="34" charset="0"/>
              </a:rPr>
              <a:t> a</a:t>
            </a:r>
            <a:r>
              <a:rPr lang="es-MX" sz="1200" spc="-1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-5" dirty="0">
                <a:latin typeface="Century Gothic" panose="020B0502020202020204" pitchFamily="34" charset="0"/>
              </a:rPr>
              <a:t> que</a:t>
            </a:r>
            <a:r>
              <a:rPr lang="es-MX" sz="1200" spc="-10" dirty="0">
                <a:latin typeface="Century Gothic" panose="020B0502020202020204" pitchFamily="34" charset="0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</a:rPr>
              <a:t>pertenece</a:t>
            </a:r>
            <a:r>
              <a:rPr lang="es-MX" sz="1200" spc="2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-20" dirty="0">
                <a:latin typeface="Century Gothic" panose="020B0502020202020204" pitchFamily="34" charset="0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</a:rPr>
              <a:t>empresa.</a:t>
            </a:r>
          </a:p>
          <a:p>
            <a:pPr marL="127635">
              <a:lnSpc>
                <a:spcPct val="100000"/>
              </a:lnSpc>
              <a:spcBef>
                <a:spcPts val="15"/>
              </a:spcBef>
            </a:pPr>
            <a:endParaRPr lang="es-MX" sz="800" dirty="0">
              <a:latin typeface="Century Gothic" panose="020B0502020202020204" pitchFamily="34" charset="0"/>
            </a:endParaRPr>
          </a:p>
          <a:p>
            <a:pPr marL="256540" marR="487680">
              <a:lnSpc>
                <a:spcPct val="117200"/>
              </a:lnSpc>
              <a:spcBef>
                <a:spcPts val="5"/>
              </a:spcBef>
            </a:pP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200" b="1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10" dirty="0">
                <a:latin typeface="Century Gothic" panose="020B0502020202020204" pitchFamily="34" charset="0"/>
                <a:cs typeface="Calibri"/>
              </a:rPr>
              <a:t>participación</a:t>
            </a:r>
            <a:r>
              <a:rPr lang="es-MX" sz="1200" b="1" spc="-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5" dirty="0">
                <a:latin typeface="Century Gothic" panose="020B0502020202020204" pitchFamily="34" charset="0"/>
                <a:cs typeface="Calibri"/>
              </a:rPr>
              <a:t>relativa</a:t>
            </a:r>
            <a:r>
              <a:rPr lang="es-MX" sz="1200" b="1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200" b="1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dirty="0"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200" b="1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b="1" spc="-10" dirty="0">
                <a:latin typeface="Century Gothic" panose="020B0502020202020204" pitchFamily="34" charset="0"/>
                <a:cs typeface="Calibri"/>
              </a:rPr>
              <a:t>mercado,</a:t>
            </a:r>
            <a:r>
              <a:rPr lang="es-MX" sz="1200" b="1" spc="14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que</a:t>
            </a:r>
            <a:r>
              <a:rPr lang="es-MX" sz="1200" spc="16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se</a:t>
            </a:r>
            <a:r>
              <a:rPr lang="es-MX" sz="1200" spc="16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refiere</a:t>
            </a:r>
            <a:r>
              <a:rPr lang="es-MX" sz="1200" spc="17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a</a:t>
            </a:r>
            <a:r>
              <a:rPr lang="es-MX" sz="1200" spc="15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17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participación</a:t>
            </a:r>
            <a:r>
              <a:rPr lang="es-MX" sz="1200" spc="17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en</a:t>
            </a:r>
            <a:r>
              <a:rPr lang="es-MX" sz="1200" spc="15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el</a:t>
            </a:r>
            <a:r>
              <a:rPr lang="es-MX" sz="1200" spc="17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mercado</a:t>
            </a:r>
            <a:r>
              <a:rPr lang="es-MX" sz="1200" spc="15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180" dirty="0">
                <a:latin typeface="Century Gothic" panose="020B0502020202020204" pitchFamily="34" charset="0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</a:rPr>
              <a:t>la</a:t>
            </a:r>
            <a:r>
              <a:rPr lang="es-MX" sz="1200" spc="-5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Unidad </a:t>
            </a:r>
            <a:r>
              <a:rPr lang="es-MX" sz="1200" spc="-30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Estratégica</a:t>
            </a:r>
            <a:r>
              <a:rPr lang="es-MX" sz="1200" spc="3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4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Negocios</a:t>
            </a:r>
            <a:r>
              <a:rPr lang="es-MX" sz="1200" spc="25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con</a:t>
            </a:r>
            <a:r>
              <a:rPr lang="es-MX" sz="1200" spc="3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relación</a:t>
            </a:r>
            <a:r>
              <a:rPr lang="es-MX" sz="1200" spc="2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a</a:t>
            </a:r>
            <a:r>
              <a:rPr lang="es-MX" sz="1200" spc="4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su</a:t>
            </a:r>
            <a:r>
              <a:rPr lang="es-MX" sz="1200" spc="2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competidor</a:t>
            </a:r>
            <a:r>
              <a:rPr lang="es-MX" sz="1200" spc="2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más</a:t>
            </a:r>
            <a:r>
              <a:rPr lang="es-MX" sz="1200" spc="35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importante.</a:t>
            </a:r>
            <a:r>
              <a:rPr lang="es-MX" sz="1200" spc="2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Se</a:t>
            </a:r>
            <a:r>
              <a:rPr lang="es-MX" sz="1200" spc="3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divide</a:t>
            </a:r>
            <a:r>
              <a:rPr lang="es-MX" sz="1200" spc="5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en</a:t>
            </a:r>
            <a:r>
              <a:rPr lang="es-MX" sz="1200" spc="2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alta</a:t>
            </a:r>
            <a:r>
              <a:rPr lang="es-MX" sz="1200" spc="3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y</a:t>
            </a:r>
            <a:r>
              <a:rPr lang="es-MX" sz="1200" spc="-5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baja</a:t>
            </a:r>
            <a:r>
              <a:rPr lang="es-MX" sz="1200" spc="-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y</a:t>
            </a:r>
            <a:r>
              <a:rPr lang="es-MX" sz="1200" spc="-2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se </a:t>
            </a:r>
            <a:r>
              <a:rPr lang="es-MX" sz="1200" spc="5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expresa</a:t>
            </a:r>
            <a:r>
              <a:rPr lang="es-MX" sz="1200" spc="-2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en</a:t>
            </a:r>
            <a:r>
              <a:rPr lang="es-MX" sz="1200" spc="-2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escala</a:t>
            </a:r>
            <a:r>
              <a:rPr lang="es-MX" sz="1200" spc="-20" dirty="0">
                <a:latin typeface="Century Gothic" panose="020B0502020202020204" pitchFamily="34" charset="0"/>
              </a:rPr>
              <a:t> logarítmica.</a:t>
            </a:r>
          </a:p>
          <a:p>
            <a:pPr marL="140335">
              <a:lnSpc>
                <a:spcPts val="1645"/>
              </a:lnSpc>
            </a:pPr>
            <a:r>
              <a:rPr lang="es-MX" sz="1200" spc="-5" dirty="0">
                <a:latin typeface="Century Gothic" panose="020B0502020202020204" pitchFamily="34" charset="0"/>
              </a:rPr>
              <a:t>Aparece</a:t>
            </a:r>
            <a:r>
              <a:rPr lang="es-MX" sz="1200" spc="18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aquí</a:t>
            </a:r>
            <a:r>
              <a:rPr lang="es-MX" sz="1200" spc="49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el</a:t>
            </a:r>
            <a:r>
              <a:rPr lang="es-MX" sz="1200" spc="484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concepto</a:t>
            </a:r>
            <a:r>
              <a:rPr lang="es-MX" sz="1200" spc="49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484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Unidad</a:t>
            </a:r>
            <a:r>
              <a:rPr lang="es-MX" sz="1200" spc="484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Estratégica</a:t>
            </a:r>
            <a:r>
              <a:rPr lang="es-MX" sz="1200" spc="49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49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Negocios</a:t>
            </a:r>
            <a:r>
              <a:rPr lang="es-MX" sz="1200" spc="45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(UEN)</a:t>
            </a:r>
            <a:r>
              <a:rPr lang="es-MX" sz="1200" spc="484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47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cual</a:t>
            </a:r>
            <a:r>
              <a:rPr lang="es-MX" sz="1200" spc="49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tiene</a:t>
            </a:r>
            <a:r>
              <a:rPr lang="es-MX" sz="1200" spc="505" dirty="0">
                <a:latin typeface="Century Gothic" panose="020B0502020202020204" pitchFamily="34" charset="0"/>
              </a:rPr>
              <a:t> </a:t>
            </a:r>
            <a:r>
              <a:rPr lang="es-MX" sz="1200" spc="-30" dirty="0">
                <a:latin typeface="Century Gothic" panose="020B0502020202020204" pitchFamily="34" charset="0"/>
              </a:rPr>
              <a:t>tres</a:t>
            </a:r>
            <a:r>
              <a:rPr lang="es-MX" sz="1200" spc="-25" dirty="0">
                <a:latin typeface="Century Gothic" panose="020B0502020202020204" pitchFamily="34" charset="0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</a:rPr>
              <a:t>características:</a:t>
            </a:r>
          </a:p>
          <a:p>
            <a:pPr marL="127635">
              <a:lnSpc>
                <a:spcPct val="100000"/>
              </a:lnSpc>
              <a:spcBef>
                <a:spcPts val="10"/>
              </a:spcBef>
            </a:pPr>
            <a:endParaRPr lang="es-MX" sz="900" dirty="0">
              <a:latin typeface="Century Gothic" panose="020B0502020202020204" pitchFamily="34" charset="0"/>
            </a:endParaRPr>
          </a:p>
          <a:p>
            <a:pPr marL="532130">
              <a:lnSpc>
                <a:spcPct val="100000"/>
              </a:lnSpc>
            </a:pPr>
            <a:r>
              <a:rPr lang="es-MX" sz="1200" dirty="0">
                <a:latin typeface="Century Gothic" panose="020B0502020202020204" pitchFamily="34" charset="0"/>
              </a:rPr>
              <a:t>Es</a:t>
            </a:r>
            <a:r>
              <a:rPr lang="es-MX" sz="1200" spc="3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un</a:t>
            </a:r>
            <a:r>
              <a:rPr lang="es-MX" sz="1200" spc="6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solo</a:t>
            </a:r>
            <a:r>
              <a:rPr lang="es-MX" sz="1200" spc="3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negocio</a:t>
            </a:r>
            <a:r>
              <a:rPr lang="es-MX" sz="1200" spc="7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5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5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empresa</a:t>
            </a:r>
            <a:r>
              <a:rPr lang="es-MX" sz="1200" spc="5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o</a:t>
            </a:r>
            <a:r>
              <a:rPr lang="es-MX" sz="1200" spc="6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un</a:t>
            </a:r>
            <a:r>
              <a:rPr lang="es-MX" sz="1200" spc="5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conjunto</a:t>
            </a:r>
            <a:r>
              <a:rPr lang="es-MX" sz="1200" spc="6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6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sus</a:t>
            </a:r>
            <a:r>
              <a:rPr lang="es-MX" sz="1200" spc="5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negocios</a:t>
            </a:r>
            <a:r>
              <a:rPr lang="es-MX" sz="1200" spc="5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relacionados</a:t>
            </a:r>
            <a:r>
              <a:rPr lang="es-MX" sz="1200" spc="6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entre</a:t>
            </a:r>
            <a:r>
              <a:rPr lang="es-MX" sz="1200" spc="11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sí,</a:t>
            </a:r>
            <a:r>
              <a:rPr lang="es-MX" sz="1200" spc="45" dirty="0">
                <a:latin typeface="Century Gothic" panose="020B0502020202020204" pitchFamily="34" charset="0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</a:rPr>
              <a:t>al</a:t>
            </a:r>
            <a:r>
              <a:rPr lang="es-MX" sz="1200" spc="-3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que</a:t>
            </a:r>
            <a:r>
              <a:rPr lang="es-MX" sz="1200" spc="-2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-5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empresa</a:t>
            </a:r>
          </a:p>
          <a:p>
            <a:pPr marL="532130" marR="2496185" indent="65405">
              <a:lnSpc>
                <a:spcPts val="2000"/>
              </a:lnSpc>
              <a:spcBef>
                <a:spcPts val="80"/>
              </a:spcBef>
            </a:pPr>
            <a:r>
              <a:rPr lang="es-MX" sz="1200" spc="-5" dirty="0">
                <a:latin typeface="Century Gothic" panose="020B0502020202020204" pitchFamily="34" charset="0"/>
              </a:rPr>
              <a:t>puede</a:t>
            </a:r>
            <a:r>
              <a:rPr lang="es-MX" sz="1200" spc="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hacerle</a:t>
            </a:r>
            <a:r>
              <a:rPr lang="es-MX" sz="1200" spc="10" dirty="0">
                <a:latin typeface="Century Gothic" panose="020B0502020202020204" pitchFamily="34" charset="0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</a:rPr>
              <a:t>planeamiento</a:t>
            </a:r>
            <a:r>
              <a:rPr lang="es-MX" sz="1200" spc="35" dirty="0">
                <a:latin typeface="Century Gothic" panose="020B0502020202020204" pitchFamily="34" charset="0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</a:rPr>
              <a:t>separadamente</a:t>
            </a:r>
            <a:r>
              <a:rPr lang="es-MX" sz="1200" spc="3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del</a:t>
            </a:r>
            <a:r>
              <a:rPr lang="es-MX" sz="1200" spc="-15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resto</a:t>
            </a:r>
            <a:r>
              <a:rPr lang="es-MX" sz="1200" spc="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1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-15" dirty="0">
                <a:latin typeface="Century Gothic" panose="020B0502020202020204" pitchFamily="34" charset="0"/>
              </a:rPr>
              <a:t> compañía. </a:t>
            </a:r>
            <a:r>
              <a:rPr lang="es-MX" sz="1200" spc="-30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Tiene</a:t>
            </a:r>
            <a:r>
              <a:rPr lang="es-MX" sz="1200" spc="-2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sus</a:t>
            </a:r>
            <a:r>
              <a:rPr lang="es-MX" sz="1200" spc="-45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propios</a:t>
            </a:r>
            <a:r>
              <a:rPr lang="es-MX" sz="1200" spc="-20" dirty="0">
                <a:latin typeface="Century Gothic" panose="020B0502020202020204" pitchFamily="34" charset="0"/>
              </a:rPr>
              <a:t> competidores</a:t>
            </a:r>
          </a:p>
          <a:p>
            <a:pPr marL="532130">
              <a:lnSpc>
                <a:spcPct val="100000"/>
              </a:lnSpc>
              <a:spcBef>
                <a:spcPts val="50"/>
              </a:spcBef>
            </a:pPr>
            <a:r>
              <a:rPr lang="es-MX" sz="1200" spc="-5" dirty="0">
                <a:latin typeface="Century Gothic" panose="020B0502020202020204" pitchFamily="34" charset="0"/>
              </a:rPr>
              <a:t>La</a:t>
            </a:r>
            <a:r>
              <a:rPr lang="es-MX" sz="1200" spc="114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Unidad</a:t>
            </a:r>
            <a:r>
              <a:rPr lang="es-MX" sz="1200" spc="12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está</a:t>
            </a:r>
            <a:r>
              <a:rPr lang="es-MX" sz="1200" spc="13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a</a:t>
            </a:r>
            <a:r>
              <a:rPr lang="es-MX" sz="1200" spc="125" dirty="0">
                <a:latin typeface="Century Gothic" panose="020B0502020202020204" pitchFamily="34" charset="0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</a:rPr>
              <a:t>cargo</a:t>
            </a:r>
            <a:r>
              <a:rPr lang="es-MX" sz="1200" spc="13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13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un</a:t>
            </a:r>
            <a:r>
              <a:rPr lang="es-MX" sz="1200" spc="125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gerente</a:t>
            </a:r>
            <a:r>
              <a:rPr lang="es-MX" sz="1200" spc="15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responsable</a:t>
            </a:r>
            <a:r>
              <a:rPr lang="es-MX" sz="1200" spc="14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12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su</a:t>
            </a:r>
            <a:r>
              <a:rPr lang="es-MX" sz="1200" spc="11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operación</a:t>
            </a:r>
            <a:r>
              <a:rPr lang="es-MX" sz="1200" spc="11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y</a:t>
            </a:r>
            <a:r>
              <a:rPr lang="es-MX" sz="1200" spc="13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12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sus</a:t>
            </a:r>
            <a:r>
              <a:rPr lang="es-MX" sz="1200" spc="114" dirty="0">
                <a:latin typeface="Century Gothic" panose="020B0502020202020204" pitchFamily="34" charset="0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</a:rPr>
              <a:t>resultados</a:t>
            </a:r>
            <a:r>
              <a:rPr lang="es-MX" sz="120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económicos,</a:t>
            </a:r>
            <a:r>
              <a:rPr lang="es-MX" sz="1200" spc="2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a</a:t>
            </a:r>
          </a:p>
          <a:p>
            <a:pPr marL="597535">
              <a:lnSpc>
                <a:spcPct val="100000"/>
              </a:lnSpc>
              <a:spcBef>
                <a:spcPts val="290"/>
              </a:spcBef>
            </a:pPr>
            <a:r>
              <a:rPr lang="es-MX" sz="1200" spc="-5" dirty="0">
                <a:latin typeface="Century Gothic" panose="020B0502020202020204" pitchFamily="34" charset="0"/>
              </a:rPr>
              <a:t>quien</a:t>
            </a:r>
            <a:r>
              <a:rPr lang="es-MX" sz="1200" spc="5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35" dirty="0">
                <a:latin typeface="Century Gothic" panose="020B0502020202020204" pitchFamily="34" charset="0"/>
              </a:rPr>
              <a:t> </a:t>
            </a:r>
            <a:r>
              <a:rPr lang="es-MX" sz="1200" spc="-10" dirty="0" err="1">
                <a:latin typeface="Century Gothic" panose="020B0502020202020204" pitchFamily="34" charset="0"/>
              </a:rPr>
              <a:t>casabase</a:t>
            </a:r>
            <a:r>
              <a:rPr lang="es-MX" sz="1200" spc="7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le</a:t>
            </a:r>
            <a:r>
              <a:rPr lang="es-MX" sz="1200" spc="4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asigna</a:t>
            </a:r>
            <a:r>
              <a:rPr lang="es-MX" sz="1200" spc="5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objetivos</a:t>
            </a:r>
            <a:r>
              <a:rPr lang="es-MX" sz="1200" spc="5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de</a:t>
            </a:r>
            <a:r>
              <a:rPr lang="es-MX" sz="1200" spc="4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planeación</a:t>
            </a:r>
            <a:r>
              <a:rPr lang="es-MX" sz="1200" spc="5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estratégica</a:t>
            </a:r>
            <a:r>
              <a:rPr lang="es-MX" sz="1200" spc="50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y</a:t>
            </a:r>
            <a:r>
              <a:rPr lang="es-MX" sz="1200" spc="45" dirty="0">
                <a:latin typeface="Century Gothic" panose="020B0502020202020204" pitchFamily="34" charset="0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</a:rPr>
              <a:t>recursos</a:t>
            </a:r>
            <a:r>
              <a:rPr lang="es-MX" sz="1200" spc="-10" dirty="0">
                <a:latin typeface="Century Gothic" panose="020B0502020202020204" pitchFamily="34" charset="0"/>
              </a:rPr>
              <a:t> </a:t>
            </a:r>
            <a:r>
              <a:rPr lang="es-MX" sz="1200" spc="-15" dirty="0">
                <a:latin typeface="Century Gothic" panose="020B0502020202020204" pitchFamily="34" charset="0"/>
              </a:rPr>
              <a:t>apropiados.</a:t>
            </a:r>
          </a:p>
          <a:p>
            <a:pPr marL="127635">
              <a:lnSpc>
                <a:spcPct val="100000"/>
              </a:lnSpc>
              <a:spcBef>
                <a:spcPts val="5"/>
              </a:spcBef>
            </a:pPr>
            <a:endParaRPr lang="es-MX" sz="900" dirty="0">
              <a:latin typeface="Century Gothic" panose="020B0502020202020204" pitchFamily="34" charset="0"/>
            </a:endParaRPr>
          </a:p>
          <a:p>
            <a:pPr marL="532130">
              <a:lnSpc>
                <a:spcPct val="100000"/>
              </a:lnSpc>
            </a:pPr>
            <a:r>
              <a:rPr lang="es-MX" sz="1200" spc="-5" dirty="0">
                <a:latin typeface="Century Gothic" panose="020B0502020202020204" pitchFamily="34" charset="0"/>
              </a:rPr>
              <a:t>La</a:t>
            </a:r>
            <a:r>
              <a:rPr lang="es-MX" sz="1200" spc="-4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matriz</a:t>
            </a:r>
            <a:r>
              <a:rPr lang="es-MX" sz="1200" spc="-25" dirty="0">
                <a:latin typeface="Century Gothic" panose="020B0502020202020204" pitchFamily="34" charset="0"/>
              </a:rPr>
              <a:t> </a:t>
            </a:r>
            <a:r>
              <a:rPr lang="es-MX" sz="1200" spc="-20" dirty="0">
                <a:latin typeface="Century Gothic" panose="020B0502020202020204" pitchFamily="34" charset="0"/>
              </a:rPr>
              <a:t>crecimiento</a:t>
            </a:r>
            <a:r>
              <a:rPr lang="es-MX" sz="1200" spc="20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participación </a:t>
            </a:r>
            <a:r>
              <a:rPr lang="es-MX" sz="1200" spc="-10" dirty="0">
                <a:latin typeface="Century Gothic" panose="020B0502020202020204" pitchFamily="34" charset="0"/>
              </a:rPr>
              <a:t>busca</a:t>
            </a:r>
            <a:r>
              <a:rPr lang="es-MX" sz="1200" spc="-5" dirty="0">
                <a:latin typeface="Century Gothic" panose="020B0502020202020204" pitchFamily="34" charset="0"/>
              </a:rPr>
              <a:t> establecer</a:t>
            </a:r>
            <a:r>
              <a:rPr lang="es-MX" sz="1200" spc="-1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dos </a:t>
            </a:r>
            <a:r>
              <a:rPr lang="es-MX" sz="1200" spc="-15" dirty="0">
                <a:latin typeface="Century Gothic" panose="020B0502020202020204" pitchFamily="34" charset="0"/>
              </a:rPr>
              <a:t>aspectos:</a:t>
            </a:r>
          </a:p>
          <a:p>
            <a:pPr marL="532130" marR="477520">
              <a:lnSpc>
                <a:spcPts val="1939"/>
              </a:lnSpc>
            </a:pPr>
            <a:r>
              <a:rPr lang="es-MX" sz="1200" spc="-5" dirty="0">
                <a:latin typeface="Century Gothic" panose="020B0502020202020204" pitchFamily="34" charset="0"/>
              </a:rPr>
              <a:t>La posición </a:t>
            </a:r>
            <a:r>
              <a:rPr lang="es-MX" sz="1200" spc="-20" dirty="0">
                <a:latin typeface="Century Gothic" panose="020B0502020202020204" pitchFamily="34" charset="0"/>
              </a:rPr>
              <a:t>competitiva </a:t>
            </a:r>
            <a:r>
              <a:rPr lang="es-MX" sz="1200" spc="-5" dirty="0">
                <a:latin typeface="Century Gothic" panose="020B0502020202020204" pitchFamily="34" charset="0"/>
              </a:rPr>
              <a:t>de </a:t>
            </a:r>
            <a:r>
              <a:rPr lang="es-MX" sz="1200" dirty="0">
                <a:latin typeface="Century Gothic" panose="020B0502020202020204" pitchFamily="34" charset="0"/>
              </a:rPr>
              <a:t>la </a:t>
            </a:r>
            <a:r>
              <a:rPr lang="es-MX" sz="1200" spc="-5" dirty="0">
                <a:latin typeface="Century Gothic" panose="020B0502020202020204" pitchFamily="34" charset="0"/>
              </a:rPr>
              <a:t>Unidad </a:t>
            </a:r>
            <a:r>
              <a:rPr lang="es-MX" sz="1200" spc="-10" dirty="0">
                <a:latin typeface="Century Gothic" panose="020B0502020202020204" pitchFamily="34" charset="0"/>
              </a:rPr>
              <a:t>Estratégica </a:t>
            </a:r>
            <a:r>
              <a:rPr lang="es-MX" sz="1200" spc="-5" dirty="0">
                <a:latin typeface="Century Gothic" panose="020B0502020202020204" pitchFamily="34" charset="0"/>
              </a:rPr>
              <a:t>de </a:t>
            </a:r>
            <a:r>
              <a:rPr lang="es-MX" sz="1200" dirty="0">
                <a:latin typeface="Century Gothic" panose="020B0502020202020204" pitchFamily="34" charset="0"/>
              </a:rPr>
              <a:t>Negocios </a:t>
            </a:r>
            <a:r>
              <a:rPr lang="es-MX" sz="1200" spc="-10" dirty="0">
                <a:latin typeface="Century Gothic" panose="020B0502020202020204" pitchFamily="34" charset="0"/>
              </a:rPr>
              <a:t>dentro </a:t>
            </a:r>
            <a:r>
              <a:rPr lang="es-MX" sz="1200" spc="-5" dirty="0">
                <a:latin typeface="Century Gothic" panose="020B0502020202020204" pitchFamily="34" charset="0"/>
              </a:rPr>
              <a:t>de </a:t>
            </a:r>
            <a:r>
              <a:rPr lang="es-MX" sz="1200" dirty="0">
                <a:latin typeface="Century Gothic" panose="020B0502020202020204" pitchFamily="34" charset="0"/>
              </a:rPr>
              <a:t>su </a:t>
            </a:r>
            <a:r>
              <a:rPr lang="es-MX" sz="1200" spc="-15" dirty="0">
                <a:latin typeface="Century Gothic" panose="020B0502020202020204" pitchFamily="34" charset="0"/>
              </a:rPr>
              <a:t>industria. </a:t>
            </a:r>
            <a:r>
              <a:rPr lang="es-MX" sz="1200" spc="-5" dirty="0">
                <a:latin typeface="Century Gothic" panose="020B0502020202020204" pitchFamily="34" charset="0"/>
              </a:rPr>
              <a:t>El flujo </a:t>
            </a:r>
            <a:r>
              <a:rPr lang="es-MX" sz="1200" spc="-10" dirty="0">
                <a:latin typeface="Century Gothic" panose="020B0502020202020204" pitchFamily="34" charset="0"/>
              </a:rPr>
              <a:t>neto de </a:t>
            </a:r>
            <a:r>
              <a:rPr lang="es-MX" sz="1200" spc="-305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efectivo</a:t>
            </a:r>
            <a:r>
              <a:rPr lang="es-MX" sz="1200" spc="-15" dirty="0">
                <a:latin typeface="Century Gothic" panose="020B0502020202020204" pitchFamily="34" charset="0"/>
              </a:rPr>
              <a:t> </a:t>
            </a:r>
            <a:r>
              <a:rPr lang="es-MX" sz="1200" spc="-5" dirty="0">
                <a:latin typeface="Century Gothic" panose="020B0502020202020204" pitchFamily="34" charset="0"/>
              </a:rPr>
              <a:t>necesario</a:t>
            </a:r>
            <a:r>
              <a:rPr lang="es-MX" sz="1200" spc="-25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para</a:t>
            </a:r>
            <a:r>
              <a:rPr lang="es-MX" sz="1200" spc="-30" dirty="0">
                <a:latin typeface="Century Gothic" panose="020B0502020202020204" pitchFamily="34" charset="0"/>
              </a:rPr>
              <a:t> </a:t>
            </a:r>
            <a:r>
              <a:rPr lang="es-MX" sz="1200" spc="-10" dirty="0">
                <a:latin typeface="Century Gothic" panose="020B0502020202020204" pitchFamily="34" charset="0"/>
              </a:rPr>
              <a:t>operar</a:t>
            </a:r>
            <a:r>
              <a:rPr lang="es-MX" sz="1200" spc="-25" dirty="0">
                <a:latin typeface="Century Gothic" panose="020B0502020202020204" pitchFamily="34" charset="0"/>
              </a:rPr>
              <a:t> </a:t>
            </a:r>
            <a:r>
              <a:rPr lang="es-MX" sz="1200" dirty="0">
                <a:latin typeface="Century Gothic" panose="020B0502020202020204" pitchFamily="34" charset="0"/>
              </a:rPr>
              <a:t>la</a:t>
            </a:r>
            <a:r>
              <a:rPr lang="es-MX" sz="1200" spc="-30" dirty="0">
                <a:latin typeface="Century Gothic" panose="020B0502020202020204" pitchFamily="34" charset="0"/>
              </a:rPr>
              <a:t> </a:t>
            </a:r>
            <a:r>
              <a:rPr lang="es-MX" sz="1200" spc="-25" dirty="0">
                <a:latin typeface="Century Gothic" panose="020B0502020202020204" pitchFamily="34" charset="0"/>
              </a:rPr>
              <a:t>UEN</a:t>
            </a:r>
            <a:endParaRPr lang="es-419" dirty="0">
              <a:latin typeface="Century Gothic" panose="020B050202020202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05F7B81-D04B-0F6F-A263-77FDB3E8B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3645" y="785698"/>
            <a:ext cx="3622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00"/>
                </a:solidFill>
                <a:latin typeface="Calibri"/>
                <a:cs typeface="Calibri"/>
              </a:rPr>
              <a:t>La</a:t>
            </a: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Calibri"/>
                <a:cs typeface="Calibri"/>
              </a:rPr>
              <a:t>Matriz</a:t>
            </a: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de</a:t>
            </a:r>
            <a:r>
              <a:rPr sz="1800" b="1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000000"/>
                </a:solidFill>
                <a:latin typeface="Calibri"/>
                <a:cs typeface="Calibri"/>
              </a:rPr>
              <a:t>crecimiento</a:t>
            </a:r>
            <a:r>
              <a:rPr sz="1800" b="1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0000"/>
                </a:solidFill>
                <a:latin typeface="Calibri"/>
                <a:cs typeface="Calibri"/>
              </a:rPr>
              <a:t>participación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246383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0633C241-61C2-8A47-FDAA-0D989682148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8988" y="1953767"/>
            <a:ext cx="4120896" cy="30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4741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566A49C5-C798-165C-99DD-E2AF778F82DD}"/>
              </a:ext>
            </a:extLst>
          </p:cNvPr>
          <p:cNvGrpSpPr/>
          <p:nvPr/>
        </p:nvGrpSpPr>
        <p:grpSpPr>
          <a:xfrm>
            <a:off x="759394" y="1199562"/>
            <a:ext cx="7023734" cy="3870960"/>
            <a:chOff x="1258824" y="2255519"/>
            <a:chExt cx="7023734" cy="387096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92A9743F-FF06-2343-2281-0AA5D8327EC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0780" y="3742944"/>
              <a:ext cx="1353312" cy="2366772"/>
            </a:xfrm>
            <a:prstGeom prst="rect">
              <a:avLst/>
            </a:prstGeom>
          </p:spPr>
        </p:pic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82ABBF7-B9C1-4E26-22DE-74A24B4E1300}"/>
                </a:ext>
              </a:extLst>
            </p:cNvPr>
            <p:cNvSpPr/>
            <p:nvPr/>
          </p:nvSpPr>
          <p:spPr>
            <a:xfrm>
              <a:off x="1258824" y="2255519"/>
              <a:ext cx="7023734" cy="3870960"/>
            </a:xfrm>
            <a:custGeom>
              <a:avLst/>
              <a:gdLst/>
              <a:ahLst/>
              <a:cxnLst/>
              <a:rect l="l" t="t" r="r" b="b"/>
              <a:pathLst>
                <a:path w="7023734" h="3870960">
                  <a:moveTo>
                    <a:pt x="16256" y="0"/>
                  </a:moveTo>
                  <a:lnTo>
                    <a:pt x="0" y="0"/>
                  </a:lnTo>
                  <a:lnTo>
                    <a:pt x="0" y="3870490"/>
                  </a:lnTo>
                  <a:lnTo>
                    <a:pt x="16256" y="3870490"/>
                  </a:lnTo>
                  <a:lnTo>
                    <a:pt x="16256" y="0"/>
                  </a:lnTo>
                  <a:close/>
                </a:path>
                <a:path w="7023734" h="3870960">
                  <a:moveTo>
                    <a:pt x="7007225" y="3857955"/>
                  </a:moveTo>
                  <a:lnTo>
                    <a:pt x="16383" y="3857955"/>
                  </a:lnTo>
                  <a:lnTo>
                    <a:pt x="16383" y="3870490"/>
                  </a:lnTo>
                  <a:lnTo>
                    <a:pt x="7007225" y="3870490"/>
                  </a:lnTo>
                  <a:lnTo>
                    <a:pt x="7007225" y="3857955"/>
                  </a:lnTo>
                  <a:close/>
                </a:path>
                <a:path w="7023734" h="3870960">
                  <a:moveTo>
                    <a:pt x="7007225" y="38"/>
                  </a:moveTo>
                  <a:lnTo>
                    <a:pt x="16383" y="38"/>
                  </a:lnTo>
                  <a:lnTo>
                    <a:pt x="16383" y="12573"/>
                  </a:lnTo>
                  <a:lnTo>
                    <a:pt x="7007225" y="12573"/>
                  </a:lnTo>
                  <a:lnTo>
                    <a:pt x="7007225" y="38"/>
                  </a:lnTo>
                  <a:close/>
                </a:path>
                <a:path w="7023734" h="3870960">
                  <a:moveTo>
                    <a:pt x="7023735" y="0"/>
                  </a:moveTo>
                  <a:lnTo>
                    <a:pt x="7007479" y="0"/>
                  </a:lnTo>
                  <a:lnTo>
                    <a:pt x="7007479" y="3870490"/>
                  </a:lnTo>
                  <a:lnTo>
                    <a:pt x="7023735" y="3870490"/>
                  </a:lnTo>
                  <a:lnTo>
                    <a:pt x="70237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0A93B6FA-D50E-1928-6712-451F50658B3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440" y="2378964"/>
              <a:ext cx="5716523" cy="3268979"/>
            </a:xfrm>
            <a:prstGeom prst="rect">
              <a:avLst/>
            </a:prstGeom>
          </p:spPr>
        </p:pic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DC317CAB-73A4-A7ED-E04E-1F36154378AE}"/>
              </a:ext>
            </a:extLst>
          </p:cNvPr>
          <p:cNvSpPr txBox="1"/>
          <p:nvPr/>
        </p:nvSpPr>
        <p:spPr>
          <a:xfrm>
            <a:off x="2776471" y="899207"/>
            <a:ext cx="2989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La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matriz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atractivo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del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mercado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23837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87514E1-67B8-DC62-070C-7F4881280376}"/>
              </a:ext>
            </a:extLst>
          </p:cNvPr>
          <p:cNvSpPr txBox="1"/>
          <p:nvPr/>
        </p:nvSpPr>
        <p:spPr>
          <a:xfrm>
            <a:off x="488695" y="1147264"/>
            <a:ext cx="7134225" cy="371370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Posición</a:t>
            </a:r>
            <a:r>
              <a:rPr sz="1400" b="1" spc="-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competitiva</a:t>
            </a:r>
            <a:r>
              <a:rPr sz="1400" b="1" spc="-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unidad</a:t>
            </a:r>
            <a:r>
              <a:rPr sz="1400" b="1" spc="-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estratégica</a:t>
            </a:r>
            <a:r>
              <a:rPr sz="1400" b="1" spc="-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negocios: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114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1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eje</a:t>
            </a:r>
            <a:r>
              <a:rPr sz="1400" spc="1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vertical.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factores</a:t>
            </a:r>
            <a:r>
              <a:rPr sz="1400" spc="1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pueden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conformar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ésta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dimensión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siguientes: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ts val="1970"/>
              </a:lnSpc>
              <a:spcBef>
                <a:spcPts val="1320"/>
              </a:spcBef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Participación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ts val="1685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Crecimiento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participación</a:t>
            </a:r>
            <a:r>
              <a:rPr sz="14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ts val="156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Costos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unitarios.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2280" marR="3229610" indent="-58419">
              <a:lnSpc>
                <a:spcPct val="69400"/>
              </a:lnSpc>
              <a:spcBef>
                <a:spcPts val="34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Canales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distribución.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Capacidad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proveedores.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ts val="1295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Calidad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servicio.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Imagen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ts val="1885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marca.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Capacidad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productiva.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ct val="100000"/>
              </a:lnSpc>
              <a:spcBef>
                <a:spcPts val="209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Capacidad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gerencial.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Estructura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ts val="2045"/>
              </a:lnSpc>
              <a:spcBef>
                <a:spcPts val="370"/>
              </a:spcBef>
            </a:pP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competencia.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 marR="3006090">
              <a:lnSpc>
                <a:spcPct val="73900"/>
              </a:lnSpc>
              <a:spcBef>
                <a:spcPts val="450"/>
              </a:spcBef>
            </a:pP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Fortalezas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debilidades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UEN.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Nivel </a:t>
            </a:r>
            <a:r>
              <a:rPr sz="1400" spc="-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tecnológico.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0386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Desempeño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investigación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30104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es-419" b="1" dirty="0">
                  <a:solidFill>
                    <a:schemeClr val="bg1"/>
                  </a:solidFill>
                </a:rPr>
                <a:t>MODELO DE PLANEACION</a:t>
              </a:r>
              <a:endParaRPr lang="es-419" b="1" dirty="0">
                <a:solidFill>
                  <a:schemeClr val="bg1"/>
                </a:solidFill>
                <a:latin typeface="Morn Thin" panose="00000200000000000000" pitchFamily="50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3C58811-47F3-41D8-ACF5-DE63B1EA60F3}"/>
              </a:ext>
            </a:extLst>
          </p:cNvPr>
          <p:cNvGrpSpPr/>
          <p:nvPr/>
        </p:nvGrpSpPr>
        <p:grpSpPr>
          <a:xfrm>
            <a:off x="1114425" y="2437494"/>
            <a:ext cx="7696200" cy="4013200"/>
            <a:chOff x="1447800" y="2844800"/>
            <a:chExt cx="7696200" cy="40132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D56AE545-A338-E4CA-B9CB-DA7086B71EE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135" y="2854451"/>
              <a:ext cx="5510784" cy="3249168"/>
            </a:xfrm>
            <a:prstGeom prst="rect">
              <a:avLst/>
            </a:prstGeom>
          </p:spPr>
        </p:pic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6060B48F-DC57-3419-1E19-77E7CF48A951}"/>
                </a:ext>
              </a:extLst>
            </p:cNvPr>
            <p:cNvSpPr/>
            <p:nvPr/>
          </p:nvSpPr>
          <p:spPr>
            <a:xfrm>
              <a:off x="1447800" y="2844799"/>
              <a:ext cx="5556885" cy="3267710"/>
            </a:xfrm>
            <a:custGeom>
              <a:avLst/>
              <a:gdLst/>
              <a:ahLst/>
              <a:cxnLst/>
              <a:rect l="l" t="t" r="r" b="b"/>
              <a:pathLst>
                <a:path w="5556884" h="3267710">
                  <a:moveTo>
                    <a:pt x="5556631" y="508"/>
                  </a:moveTo>
                  <a:lnTo>
                    <a:pt x="5534279" y="508"/>
                  </a:lnTo>
                  <a:lnTo>
                    <a:pt x="5534279" y="10160"/>
                  </a:lnTo>
                  <a:lnTo>
                    <a:pt x="5534279" y="3258820"/>
                  </a:lnTo>
                  <a:lnTo>
                    <a:pt x="22352" y="3258820"/>
                  </a:lnTo>
                  <a:lnTo>
                    <a:pt x="22352" y="10160"/>
                  </a:lnTo>
                  <a:lnTo>
                    <a:pt x="5534279" y="10160"/>
                  </a:lnTo>
                  <a:lnTo>
                    <a:pt x="5534279" y="508"/>
                  </a:lnTo>
                  <a:lnTo>
                    <a:pt x="5534279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3258820"/>
                  </a:lnTo>
                  <a:lnTo>
                    <a:pt x="0" y="3267710"/>
                  </a:lnTo>
                  <a:lnTo>
                    <a:pt x="5534279" y="3267710"/>
                  </a:lnTo>
                  <a:lnTo>
                    <a:pt x="5556631" y="3267595"/>
                  </a:lnTo>
                  <a:lnTo>
                    <a:pt x="5556631" y="5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00">
                <a:solidFill>
                  <a:srgbClr val="013F99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525AFEFD-20E7-4281-AB72-27AC371C24EB}"/>
              </a:ext>
            </a:extLst>
          </p:cNvPr>
          <p:cNvSpPr txBox="1"/>
          <p:nvPr/>
        </p:nvSpPr>
        <p:spPr>
          <a:xfrm>
            <a:off x="1064260" y="625203"/>
            <a:ext cx="5773420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Tablas </a:t>
            </a:r>
            <a:r>
              <a:rPr sz="11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1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Valoración: 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Tablas</a:t>
            </a:r>
            <a:r>
              <a:rPr sz="11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Valoración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construyen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escogiendo</a:t>
            </a:r>
            <a:r>
              <a:rPr sz="1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los </a:t>
            </a:r>
            <a:r>
              <a:rPr sz="11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factores</a:t>
            </a:r>
            <a:r>
              <a:rPr sz="1100" spc="1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100" spc="2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100" spc="-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</a:t>
            </a:r>
            <a:r>
              <a:rPr sz="11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considera 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importantes</a:t>
            </a:r>
            <a:r>
              <a:rPr sz="11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1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cada</a:t>
            </a:r>
            <a:r>
              <a:rPr sz="11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1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dimensiones</a:t>
            </a:r>
            <a:endParaRPr sz="11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A22015A-F7C6-3875-E2AA-40FB45F79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378" y="1482907"/>
            <a:ext cx="2544445" cy="7464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105"/>
              </a:spcBef>
            </a:pP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Tamaño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Crecimiento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Rentabilidad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Industria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14835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311CED67-A66D-8776-3B4F-9AE921594C80}"/>
              </a:ext>
            </a:extLst>
          </p:cNvPr>
          <p:cNvSpPr txBox="1"/>
          <p:nvPr/>
        </p:nvSpPr>
        <p:spPr>
          <a:xfrm>
            <a:off x="1248092" y="1301768"/>
            <a:ext cx="6800533" cy="2772410"/>
          </a:xfrm>
          <a:prstGeom prst="rect">
            <a:avLst/>
          </a:prstGeom>
          <a:solidFill>
            <a:srgbClr val="C5D9EF"/>
          </a:solidFill>
          <a:ln w="609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215">
              <a:lnSpc>
                <a:spcPts val="1235"/>
              </a:lnSpc>
            </a:pPr>
            <a:r>
              <a:rPr sz="1100" b="1" dirty="0">
                <a:latin typeface="Calibri"/>
                <a:cs typeface="Calibri"/>
              </a:rPr>
              <a:t>E</a:t>
            </a:r>
            <a:r>
              <a:rPr sz="1100" b="1" spc="5" dirty="0">
                <a:latin typeface="Calibri"/>
                <a:cs typeface="Calibri"/>
              </a:rPr>
              <a:t>j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r</a:t>
            </a:r>
            <a:r>
              <a:rPr sz="1100" b="1" spc="5" dirty="0">
                <a:latin typeface="Calibri"/>
                <a:cs typeface="Calibri"/>
              </a:rPr>
              <a:t>c</a:t>
            </a: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5" dirty="0">
                <a:latin typeface="Calibri"/>
                <a:cs typeface="Calibri"/>
              </a:rPr>
              <a:t>c</a:t>
            </a:r>
            <a:r>
              <a:rPr sz="1100" b="1" dirty="0">
                <a:latin typeface="Calibri"/>
                <a:cs typeface="Calibri"/>
              </a:rPr>
              <a:t>io</a:t>
            </a:r>
            <a:r>
              <a:rPr sz="1100" b="1" spc="-60" dirty="0">
                <a:latin typeface="Calibri"/>
                <a:cs typeface="Calibri"/>
              </a:rPr>
              <a:t> </a:t>
            </a:r>
            <a:r>
              <a:rPr sz="1100" b="1" spc="-5" dirty="0">
                <a:latin typeface="Calibri"/>
                <a:cs typeface="Calibri"/>
              </a:rPr>
              <a:t>d</a:t>
            </a:r>
            <a:r>
              <a:rPr sz="1100" b="1" dirty="0">
                <a:latin typeface="Calibri"/>
                <a:cs typeface="Calibri"/>
              </a:rPr>
              <a:t>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spc="-20" dirty="0">
                <a:latin typeface="Calibri"/>
                <a:cs typeface="Calibri"/>
              </a:rPr>
              <a:t>au</a:t>
            </a:r>
            <a:r>
              <a:rPr sz="1100" b="1" spc="-15" dirty="0">
                <a:latin typeface="Calibri"/>
                <a:cs typeface="Calibri"/>
              </a:rPr>
              <a:t>t</a:t>
            </a:r>
            <a:r>
              <a:rPr sz="1100" b="1" spc="-20" dirty="0">
                <a:latin typeface="Calibri"/>
                <a:cs typeface="Calibri"/>
              </a:rPr>
              <a:t>oe</a:t>
            </a:r>
            <a:r>
              <a:rPr sz="1100" b="1" spc="-10" dirty="0">
                <a:latin typeface="Calibri"/>
                <a:cs typeface="Calibri"/>
              </a:rPr>
              <a:t>v</a:t>
            </a:r>
            <a:r>
              <a:rPr sz="1100" b="1" spc="-20" dirty="0">
                <a:latin typeface="Calibri"/>
                <a:cs typeface="Calibri"/>
              </a:rPr>
              <a:t>a</a:t>
            </a:r>
            <a:r>
              <a:rPr sz="1100" b="1" spc="-10" dirty="0">
                <a:latin typeface="Calibri"/>
                <a:cs typeface="Calibri"/>
              </a:rPr>
              <a:t>l</a:t>
            </a:r>
            <a:r>
              <a:rPr sz="1100" b="1" spc="-20" dirty="0">
                <a:latin typeface="Calibri"/>
                <a:cs typeface="Calibri"/>
              </a:rPr>
              <a:t>ua</a:t>
            </a:r>
            <a:r>
              <a:rPr sz="1100" b="1" spc="-10" dirty="0">
                <a:latin typeface="Calibri"/>
                <a:cs typeface="Calibri"/>
              </a:rPr>
              <a:t>ci</a:t>
            </a:r>
            <a:r>
              <a:rPr sz="1100" b="1" spc="-20" dirty="0">
                <a:latin typeface="Calibri"/>
                <a:cs typeface="Calibri"/>
              </a:rPr>
              <a:t>ó</a:t>
            </a:r>
            <a:r>
              <a:rPr sz="1100" b="1" dirty="0">
                <a:latin typeface="Calibri"/>
                <a:cs typeface="Calibri"/>
              </a:rPr>
              <a:t>n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 dirty="0">
              <a:latin typeface="Calibri"/>
              <a:cs typeface="Calibri"/>
            </a:endParaRPr>
          </a:p>
          <a:p>
            <a:pPr marL="217170" indent="-149860">
              <a:lnSpc>
                <a:spcPct val="100000"/>
              </a:lnSpc>
              <a:buAutoNum type="arabicPeriod"/>
              <a:tabLst>
                <a:tab pos="217804" algn="l"/>
              </a:tabLst>
            </a:pPr>
            <a:r>
              <a:rPr sz="1100" dirty="0">
                <a:latin typeface="Calibri"/>
                <a:cs typeface="Calibri"/>
              </a:rPr>
              <a:t>¿Qué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planificar?</a:t>
            </a:r>
            <a:endParaRPr sz="1100" dirty="0">
              <a:latin typeface="Calibri"/>
              <a:cs typeface="Calibri"/>
            </a:endParaRPr>
          </a:p>
          <a:p>
            <a:pPr marL="217170" indent="-149860">
              <a:lnSpc>
                <a:spcPct val="100000"/>
              </a:lnSpc>
              <a:buAutoNum type="arabicPeriod"/>
              <a:tabLst>
                <a:tab pos="217804" algn="l"/>
              </a:tabLst>
            </a:pPr>
            <a:r>
              <a:rPr sz="1100" dirty="0">
                <a:latin typeface="Calibri"/>
                <a:cs typeface="Calibri"/>
              </a:rPr>
              <a:t>¿Qué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 </a:t>
            </a:r>
            <a:r>
              <a:rPr sz="1100" spc="-5" dirty="0">
                <a:latin typeface="Calibri"/>
                <a:cs typeface="Calibri"/>
              </a:rPr>
              <a:t>la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planificación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estratégica?</a:t>
            </a:r>
            <a:endParaRPr sz="1100" dirty="0">
              <a:latin typeface="Calibri"/>
              <a:cs typeface="Calibri"/>
            </a:endParaRPr>
          </a:p>
          <a:p>
            <a:pPr marL="217170" indent="-149860">
              <a:lnSpc>
                <a:spcPct val="100000"/>
              </a:lnSpc>
              <a:buAutoNum type="arabicPeriod"/>
              <a:tabLst>
                <a:tab pos="217804" algn="l"/>
              </a:tabLst>
            </a:pPr>
            <a:r>
              <a:rPr sz="1100" dirty="0">
                <a:latin typeface="Calibri"/>
                <a:cs typeface="Calibri"/>
              </a:rPr>
              <a:t>¿Cuáles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son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principios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básicos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planeación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estratégica?</a:t>
            </a:r>
            <a:endParaRPr sz="1100" dirty="0">
              <a:latin typeface="Calibri"/>
              <a:cs typeface="Calibri"/>
            </a:endParaRPr>
          </a:p>
          <a:p>
            <a:pPr marL="217170" indent="-149860">
              <a:lnSpc>
                <a:spcPct val="100000"/>
              </a:lnSpc>
              <a:buAutoNum type="arabicPeriod"/>
              <a:tabLst>
                <a:tab pos="217804" algn="l"/>
              </a:tabLst>
            </a:pPr>
            <a:r>
              <a:rPr sz="1100" spc="-5" dirty="0">
                <a:latin typeface="Calibri"/>
                <a:cs typeface="Calibri"/>
              </a:rPr>
              <a:t>Un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buen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estratégico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requiere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algunos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elementos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importantes,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menciónelos.</a:t>
            </a:r>
            <a:endParaRPr sz="1100" dirty="0">
              <a:latin typeface="Calibri"/>
              <a:cs typeface="Calibri"/>
            </a:endParaRPr>
          </a:p>
          <a:p>
            <a:pPr marL="217170" indent="-149860">
              <a:lnSpc>
                <a:spcPct val="100000"/>
              </a:lnSpc>
              <a:buAutoNum type="arabicPeriod"/>
              <a:tabLst>
                <a:tab pos="217804" algn="l"/>
              </a:tabLst>
            </a:pPr>
            <a:r>
              <a:rPr sz="1100" dirty="0">
                <a:latin typeface="Calibri"/>
                <a:cs typeface="Calibri"/>
              </a:rPr>
              <a:t>¿Cuáles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factores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externos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planeación?</a:t>
            </a:r>
            <a:endParaRPr sz="1100" dirty="0">
              <a:latin typeface="Calibri"/>
              <a:cs typeface="Calibri"/>
            </a:endParaRPr>
          </a:p>
          <a:p>
            <a:pPr marL="217170" indent="-149860">
              <a:lnSpc>
                <a:spcPct val="100000"/>
              </a:lnSpc>
              <a:buAutoNum type="arabicPeriod"/>
              <a:tabLst>
                <a:tab pos="217804" algn="l"/>
              </a:tabLst>
            </a:pPr>
            <a:r>
              <a:rPr sz="1100" dirty="0">
                <a:latin typeface="Calibri"/>
                <a:cs typeface="Calibri"/>
              </a:rPr>
              <a:t>¿Cuáles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los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factores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externos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planeación?</a:t>
            </a:r>
            <a:endParaRPr sz="1100" dirty="0">
              <a:latin typeface="Calibri"/>
              <a:cs typeface="Calibri"/>
            </a:endParaRPr>
          </a:p>
          <a:p>
            <a:pPr marL="217170" indent="-149860">
              <a:lnSpc>
                <a:spcPct val="100000"/>
              </a:lnSpc>
              <a:buAutoNum type="arabicPeriod"/>
              <a:tabLst>
                <a:tab pos="217804" algn="l"/>
              </a:tabLst>
            </a:pPr>
            <a:r>
              <a:rPr sz="1100" dirty="0">
                <a:latin typeface="Calibri"/>
                <a:cs typeface="Calibri"/>
              </a:rPr>
              <a:t>¿Cuáles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herramientas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 la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planeación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estratégica?</a:t>
            </a:r>
            <a:endParaRPr sz="1100" dirty="0">
              <a:latin typeface="Calibri"/>
              <a:cs typeface="Calibri"/>
            </a:endParaRPr>
          </a:p>
          <a:p>
            <a:pPr marL="217170" indent="-149860">
              <a:lnSpc>
                <a:spcPts val="1315"/>
              </a:lnSpc>
              <a:spcBef>
                <a:spcPts val="5"/>
              </a:spcBef>
              <a:buAutoNum type="arabicPeriod"/>
              <a:tabLst>
                <a:tab pos="217804" algn="l"/>
              </a:tabLst>
            </a:pPr>
            <a:r>
              <a:rPr sz="1100" dirty="0">
                <a:latin typeface="Calibri"/>
                <a:cs typeface="Calibri"/>
              </a:rPr>
              <a:t>¿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é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nsis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Anál</a:t>
            </a:r>
            <a:r>
              <a:rPr sz="1100" spc="-5" dirty="0">
                <a:latin typeface="Calibri"/>
                <a:cs typeface="Calibri"/>
              </a:rPr>
              <a:t>isi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30" dirty="0">
                <a:latin typeface="Calibri"/>
                <a:cs typeface="Calibri"/>
              </a:rPr>
              <a:t>F</a:t>
            </a:r>
            <a:r>
              <a:rPr sz="1100" spc="-2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spc="-3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?</a:t>
            </a:r>
          </a:p>
          <a:p>
            <a:pPr marL="69215" marR="1833880">
              <a:lnSpc>
                <a:spcPts val="1340"/>
              </a:lnSpc>
              <a:spcBef>
                <a:spcPts val="20"/>
              </a:spcBef>
              <a:buAutoNum type="arabicPeriod"/>
              <a:tabLst>
                <a:tab pos="177165" algn="l"/>
              </a:tabLst>
            </a:pPr>
            <a:r>
              <a:rPr sz="1100" dirty="0">
                <a:latin typeface="Calibri"/>
                <a:cs typeface="Calibri"/>
              </a:rPr>
              <a:t>¿En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qué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consiste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modelo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cinco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fuerzas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Porter?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10.</a:t>
            </a:r>
            <a:r>
              <a:rPr sz="1100" dirty="0">
                <a:latin typeface="Calibri"/>
                <a:cs typeface="Calibri"/>
              </a:rPr>
              <a:t>¿Cuándo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dice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que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empresa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posee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una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ventaja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competitiva?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11.</a:t>
            </a:r>
            <a:r>
              <a:rPr sz="1100" dirty="0">
                <a:latin typeface="Calibri"/>
                <a:cs typeface="Calibri"/>
              </a:rPr>
              <a:t>¿Qué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la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cadena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valor?</a:t>
            </a:r>
            <a:endParaRPr sz="1100" dirty="0">
              <a:latin typeface="Calibri"/>
              <a:cs typeface="Calibri"/>
            </a:endParaRPr>
          </a:p>
          <a:p>
            <a:pPr marL="247650" indent="-180340">
              <a:lnSpc>
                <a:spcPct val="100000"/>
              </a:lnSpc>
              <a:spcBef>
                <a:spcPts val="5"/>
              </a:spcBef>
              <a:buSzPct val="90909"/>
              <a:buAutoNum type="arabicPeriod" startAt="12"/>
              <a:tabLst>
                <a:tab pos="248285" algn="l"/>
              </a:tabLst>
            </a:pPr>
            <a:r>
              <a:rPr sz="1100" dirty="0">
                <a:latin typeface="Calibri"/>
                <a:cs typeface="Calibri"/>
              </a:rPr>
              <a:t>¿En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qué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consiste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análisis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 la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Cadena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como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herramienta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gerencial?</a:t>
            </a:r>
            <a:endParaRPr sz="1100" dirty="0">
              <a:latin typeface="Calibri"/>
              <a:cs typeface="Calibri"/>
            </a:endParaRPr>
          </a:p>
          <a:p>
            <a:pPr marL="247650" indent="-180340">
              <a:lnSpc>
                <a:spcPct val="100000"/>
              </a:lnSpc>
              <a:buSzPct val="90909"/>
              <a:buAutoNum type="arabicPeriod" startAt="12"/>
              <a:tabLst>
                <a:tab pos="248285" algn="l"/>
              </a:tabLst>
            </a:pPr>
            <a:r>
              <a:rPr sz="1100" dirty="0">
                <a:latin typeface="Calibri"/>
                <a:cs typeface="Calibri"/>
              </a:rPr>
              <a:t>¿Qué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determina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costo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 </a:t>
            </a:r>
            <a:r>
              <a:rPr sz="1100" dirty="0">
                <a:latin typeface="Calibri"/>
                <a:cs typeface="Calibri"/>
              </a:rPr>
              <a:t>las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actividades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una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cadena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valor?</a:t>
            </a:r>
            <a:endParaRPr sz="1100" dirty="0">
              <a:latin typeface="Calibri"/>
              <a:cs typeface="Calibri"/>
            </a:endParaRPr>
          </a:p>
          <a:p>
            <a:pPr marL="247650" indent="-180340">
              <a:lnSpc>
                <a:spcPct val="100000"/>
              </a:lnSpc>
              <a:buSzPct val="90909"/>
              <a:buAutoNum type="arabicPeriod" startAt="12"/>
              <a:tabLst>
                <a:tab pos="248285" algn="l"/>
              </a:tabLst>
            </a:pPr>
            <a:r>
              <a:rPr sz="1100" dirty="0">
                <a:latin typeface="Calibri"/>
                <a:cs typeface="Calibri"/>
              </a:rPr>
              <a:t>¿Qué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implica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obtención</a:t>
            </a:r>
            <a:r>
              <a:rPr sz="1100" spc="-6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 </a:t>
            </a:r>
            <a:r>
              <a:rPr sz="1100" dirty="0">
                <a:latin typeface="Calibri"/>
                <a:cs typeface="Calibri"/>
              </a:rPr>
              <a:t>información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para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análisis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5" dirty="0">
                <a:latin typeface="Calibri"/>
                <a:cs typeface="Calibri"/>
              </a:rPr>
              <a:t>estratégico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15" dirty="0">
                <a:latin typeface="Calibri"/>
                <a:cs typeface="Calibri"/>
              </a:rPr>
              <a:t> costos?</a:t>
            </a:r>
            <a:endParaRPr sz="1100" dirty="0">
              <a:latin typeface="Calibri"/>
              <a:cs typeface="Calibri"/>
            </a:endParaRPr>
          </a:p>
          <a:p>
            <a:pPr marL="247650" indent="-180340">
              <a:lnSpc>
                <a:spcPct val="100000"/>
              </a:lnSpc>
              <a:buSzPct val="90909"/>
              <a:buAutoNum type="arabicPeriod" startAt="12"/>
              <a:tabLst>
                <a:tab pos="248285" algn="l"/>
              </a:tabLst>
            </a:pPr>
            <a:r>
              <a:rPr sz="1100" dirty="0">
                <a:latin typeface="Calibri"/>
                <a:cs typeface="Calibri"/>
              </a:rPr>
              <a:t>¿Qué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son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Cadenas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Valor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la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Nueva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Economía</a:t>
            </a:r>
            <a:r>
              <a:rPr sz="1100" spc="-7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Digital?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52090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80BACC7-AD2E-8F17-E61D-B7657FFA714A}"/>
              </a:ext>
            </a:extLst>
          </p:cNvPr>
          <p:cNvSpPr txBox="1"/>
          <p:nvPr/>
        </p:nvSpPr>
        <p:spPr>
          <a:xfrm>
            <a:off x="1515872" y="1174495"/>
            <a:ext cx="5589270" cy="2677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La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auditoría interna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es una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profesión que se dedica a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ayudar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a </a:t>
            </a:r>
            <a:r>
              <a:rPr sz="1400" spc="-20" dirty="0">
                <a:solidFill>
                  <a:srgbClr val="013F99"/>
                </a:solidFill>
                <a:latin typeface="Arial MT"/>
                <a:cs typeface="Arial MT"/>
              </a:rPr>
              <a:t>las </a:t>
            </a:r>
            <a:r>
              <a:rPr sz="1400" spc="-1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organizaciones a gestionar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el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riesgo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proporcionando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una garantía </a:t>
            </a:r>
            <a:r>
              <a:rPr sz="1400" spc="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objetiva</a:t>
            </a:r>
            <a:r>
              <a:rPr sz="1400" spc="-2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e</a:t>
            </a:r>
            <a:r>
              <a:rPr sz="1400" spc="-10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independiente.</a:t>
            </a:r>
            <a:r>
              <a:rPr sz="1400" spc="-90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La</a:t>
            </a:r>
            <a:r>
              <a:rPr sz="1400" spc="-3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auditoría</a:t>
            </a:r>
            <a:r>
              <a:rPr sz="1400" spc="-8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interna,</a:t>
            </a:r>
            <a:r>
              <a:rPr sz="1400" spc="-8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junto</a:t>
            </a:r>
            <a:r>
              <a:rPr sz="1400" spc="-5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con</a:t>
            </a:r>
            <a:r>
              <a:rPr sz="1400" spc="-60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otras</a:t>
            </a:r>
            <a:r>
              <a:rPr sz="1400" spc="-6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funciones </a:t>
            </a:r>
            <a:r>
              <a:rPr sz="1400" spc="-37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gestión </a:t>
            </a:r>
            <a:r>
              <a:rPr sz="1400" spc="-15" dirty="0">
                <a:solidFill>
                  <a:srgbClr val="013F99"/>
                </a:solidFill>
                <a:latin typeface="Arial MT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riesgos dentro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la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organización,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desempeña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un papel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 integral</a:t>
            </a:r>
            <a:r>
              <a:rPr sz="1400" spc="-6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30" dirty="0">
                <a:solidFill>
                  <a:srgbClr val="013F99"/>
                </a:solidFill>
                <a:latin typeface="Arial MT"/>
                <a:cs typeface="Arial MT"/>
              </a:rPr>
              <a:t>pa</a:t>
            </a:r>
            <a:r>
              <a:rPr sz="1400" spc="-25" dirty="0">
                <a:solidFill>
                  <a:srgbClr val="013F99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a</a:t>
            </a:r>
            <a:r>
              <a:rPr sz="1400" spc="-5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garan</a:t>
            </a:r>
            <a:r>
              <a:rPr sz="1400" spc="5" dirty="0">
                <a:solidFill>
                  <a:srgbClr val="013F99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i</a:t>
            </a:r>
            <a:r>
              <a:rPr sz="1400" spc="5" dirty="0">
                <a:solidFill>
                  <a:srgbClr val="013F99"/>
                </a:solidFill>
                <a:latin typeface="Arial MT"/>
                <a:cs typeface="Arial MT"/>
              </a:rPr>
              <a:t>z</a:t>
            </a:r>
            <a:r>
              <a:rPr sz="1400" spc="-10" dirty="0">
                <a:solidFill>
                  <a:srgbClr val="013F99"/>
                </a:solidFill>
                <a:latin typeface="Arial MT"/>
                <a:cs typeface="Arial MT"/>
              </a:rPr>
              <a:t>a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r</a:t>
            </a:r>
            <a:r>
              <a:rPr sz="1400" spc="-110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qu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e</a:t>
            </a:r>
            <a:r>
              <a:rPr sz="1400" spc="-4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la</a:t>
            </a:r>
            <a:r>
              <a:rPr sz="1400" spc="-30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organizaci</a:t>
            </a:r>
            <a:r>
              <a:rPr sz="1400" spc="-15" dirty="0">
                <a:solidFill>
                  <a:srgbClr val="013F99"/>
                </a:solidFill>
                <a:latin typeface="Arial MT"/>
                <a:cs typeface="Arial MT"/>
              </a:rPr>
              <a:t>ó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n</a:t>
            </a:r>
            <a:r>
              <a:rPr sz="1400" spc="-8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logre</a:t>
            </a:r>
            <a:r>
              <a:rPr sz="1400" spc="-60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sus</a:t>
            </a:r>
            <a:r>
              <a:rPr sz="1400" spc="-60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Arial MT"/>
                <a:cs typeface="Arial MT"/>
              </a:rPr>
              <a:t>obje</a:t>
            </a:r>
            <a:r>
              <a:rPr sz="1400" spc="-10" dirty="0">
                <a:solidFill>
                  <a:srgbClr val="013F99"/>
                </a:solidFill>
                <a:latin typeface="Arial MT"/>
                <a:cs typeface="Arial MT"/>
              </a:rPr>
              <a:t>t</a:t>
            </a:r>
            <a:r>
              <a:rPr sz="1400" spc="-15" dirty="0">
                <a:solidFill>
                  <a:srgbClr val="013F99"/>
                </a:solidFill>
                <a:latin typeface="Arial MT"/>
                <a:cs typeface="Arial MT"/>
              </a:rPr>
              <a:t>i</a:t>
            </a:r>
            <a:r>
              <a:rPr sz="1400" spc="-30" dirty="0">
                <a:solidFill>
                  <a:srgbClr val="013F99"/>
                </a:solidFill>
                <a:latin typeface="Arial MT"/>
                <a:cs typeface="Arial MT"/>
              </a:rPr>
              <a:t>v</a:t>
            </a:r>
            <a:r>
              <a:rPr sz="1400" spc="-15" dirty="0">
                <a:solidFill>
                  <a:srgbClr val="013F99"/>
                </a:solidFill>
                <a:latin typeface="Arial MT"/>
                <a:cs typeface="Arial MT"/>
              </a:rPr>
              <a:t>o</a:t>
            </a:r>
            <a:r>
              <a:rPr sz="1400" spc="-10" dirty="0">
                <a:solidFill>
                  <a:srgbClr val="013F99"/>
                </a:solidFill>
                <a:latin typeface="Arial MT"/>
                <a:cs typeface="Arial MT"/>
              </a:rPr>
              <a:t>s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solidFill>
                <a:srgbClr val="013F99"/>
              </a:solidFill>
              <a:latin typeface="Arial MT"/>
              <a:cs typeface="Arial MT"/>
            </a:endParaRPr>
          </a:p>
          <a:p>
            <a:pPr marL="12700" marR="25400">
              <a:lnSpc>
                <a:spcPct val="99900"/>
              </a:lnSpc>
            </a:pP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El</a:t>
            </a:r>
            <a:r>
              <a:rPr sz="1400" spc="-30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Instituto</a:t>
            </a:r>
            <a:r>
              <a:rPr sz="1400" spc="-9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Arial MT"/>
                <a:cs typeface="Arial MT"/>
              </a:rPr>
              <a:t>de</a:t>
            </a:r>
            <a:r>
              <a:rPr sz="1400" spc="-12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Auditores</a:t>
            </a:r>
            <a:r>
              <a:rPr sz="1400" spc="-80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Internos</a:t>
            </a:r>
            <a:r>
              <a:rPr sz="1400" spc="-10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(IIA)</a:t>
            </a:r>
            <a:r>
              <a:rPr sz="1400" spc="-7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define</a:t>
            </a:r>
            <a:r>
              <a:rPr sz="1400" spc="-6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la</a:t>
            </a:r>
            <a:r>
              <a:rPr sz="1400" spc="-2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auditoría</a:t>
            </a:r>
            <a:r>
              <a:rPr sz="1400" spc="-9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interna</a:t>
            </a:r>
            <a:r>
              <a:rPr sz="1400" spc="-8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Arial MT"/>
                <a:cs typeface="Arial MT"/>
              </a:rPr>
              <a:t>como: </a:t>
            </a:r>
            <a:r>
              <a:rPr sz="1400" spc="5" dirty="0">
                <a:solidFill>
                  <a:srgbClr val="013F99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Arial MT"/>
                <a:cs typeface="Arial MT"/>
              </a:rPr>
              <a:t>"</a:t>
            </a:r>
            <a:r>
              <a:rPr sz="1400" i="1" spc="-20" dirty="0">
                <a:solidFill>
                  <a:srgbClr val="013F99"/>
                </a:solidFill>
                <a:latin typeface="Arial"/>
                <a:cs typeface="Arial"/>
              </a:rPr>
              <a:t>una</a:t>
            </a:r>
            <a:r>
              <a:rPr sz="1400" i="1" spc="-4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actividad</a:t>
            </a:r>
            <a:r>
              <a:rPr sz="1400" i="1" spc="-7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independiente</a:t>
            </a:r>
            <a:r>
              <a:rPr sz="1400" i="1" spc="-9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y</a:t>
            </a:r>
            <a:r>
              <a:rPr sz="1400" i="1" spc="-2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objetiva</a:t>
            </a:r>
            <a:r>
              <a:rPr sz="1400" i="1" spc="-6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de</a:t>
            </a:r>
            <a:r>
              <a:rPr sz="1400" i="1" spc="-2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aseguramiento</a:t>
            </a:r>
            <a:r>
              <a:rPr sz="1400" i="1" spc="-9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y</a:t>
            </a:r>
            <a:r>
              <a:rPr sz="1400" i="1" spc="-3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consultoría </a:t>
            </a:r>
            <a:r>
              <a:rPr sz="1400" i="1" spc="-37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15" dirty="0">
                <a:solidFill>
                  <a:srgbClr val="013F99"/>
                </a:solidFill>
                <a:latin typeface="Arial"/>
                <a:cs typeface="Arial"/>
              </a:rPr>
              <a:t>diseñada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para agregar valor y mejorar las operaciones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de una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organización. Ayuda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a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una organización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a lograr sus objetivos al </a:t>
            </a:r>
            <a:r>
              <a:rPr sz="1400" i="1" spc="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brindar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un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enfoque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sistemático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y disciplinado a evaluar y mejorar la </a:t>
            </a:r>
            <a:r>
              <a:rPr sz="1400" i="1" spc="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eficacia</a:t>
            </a:r>
            <a:r>
              <a:rPr sz="1400" i="1" spc="-8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de</a:t>
            </a:r>
            <a:r>
              <a:rPr sz="1400" i="1" spc="-4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los</a:t>
            </a:r>
            <a:r>
              <a:rPr sz="1400" i="1" spc="-3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procesos</a:t>
            </a:r>
            <a:r>
              <a:rPr sz="1400" i="1" spc="-9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de</a:t>
            </a:r>
            <a:r>
              <a:rPr sz="1400" i="1" spc="-4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15" dirty="0">
                <a:solidFill>
                  <a:srgbClr val="013F99"/>
                </a:solidFill>
                <a:latin typeface="Arial"/>
                <a:cs typeface="Arial"/>
              </a:rPr>
              <a:t>gestión,</a:t>
            </a:r>
            <a:r>
              <a:rPr sz="1400" i="1" spc="-3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control</a:t>
            </a:r>
            <a:r>
              <a:rPr sz="1400" i="1" spc="-6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y</a:t>
            </a:r>
            <a:r>
              <a:rPr sz="1400" i="1" spc="-2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gobernanza</a:t>
            </a:r>
            <a:r>
              <a:rPr sz="1400" i="1" spc="-6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Arial"/>
                <a:cs typeface="Arial"/>
              </a:rPr>
              <a:t>de</a:t>
            </a:r>
            <a:r>
              <a:rPr sz="1400" i="1" spc="-25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Arial"/>
                <a:cs typeface="Arial"/>
              </a:rPr>
              <a:t>riesgos</a:t>
            </a:r>
            <a:r>
              <a:rPr sz="1400" i="1" spc="-40" dirty="0">
                <a:solidFill>
                  <a:srgbClr val="013F9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C2C2C"/>
                </a:solidFill>
                <a:latin typeface="Arial MT"/>
                <a:cs typeface="Arial MT"/>
              </a:rPr>
              <a:t>".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56ED257-8850-5250-9EE0-EFC1AD09552E}"/>
              </a:ext>
            </a:extLst>
          </p:cNvPr>
          <p:cNvGrpSpPr/>
          <p:nvPr/>
        </p:nvGrpSpPr>
        <p:grpSpPr>
          <a:xfrm>
            <a:off x="6383401" y="2282951"/>
            <a:ext cx="1882775" cy="2938145"/>
            <a:chOff x="6383401" y="2282951"/>
            <a:chExt cx="1882775" cy="293814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0FC888C-B493-C247-859B-EFE4960D3329}"/>
                </a:ext>
              </a:extLst>
            </p:cNvPr>
            <p:cNvSpPr/>
            <p:nvPr/>
          </p:nvSpPr>
          <p:spPr>
            <a:xfrm>
              <a:off x="7304532" y="2282951"/>
              <a:ext cx="962025" cy="1471930"/>
            </a:xfrm>
            <a:custGeom>
              <a:avLst/>
              <a:gdLst/>
              <a:ahLst/>
              <a:cxnLst/>
              <a:rect l="l" t="t" r="r" b="b"/>
              <a:pathLst>
                <a:path w="962025" h="1471929">
                  <a:moveTo>
                    <a:pt x="480822" y="0"/>
                  </a:moveTo>
                  <a:lnTo>
                    <a:pt x="418084" y="6223"/>
                  </a:lnTo>
                  <a:lnTo>
                    <a:pt x="357886" y="24257"/>
                  </a:lnTo>
                  <a:lnTo>
                    <a:pt x="300609" y="53467"/>
                  </a:lnTo>
                  <a:lnTo>
                    <a:pt x="246761" y="92963"/>
                  </a:lnTo>
                  <a:lnTo>
                    <a:pt x="196850" y="141986"/>
                  </a:lnTo>
                  <a:lnTo>
                    <a:pt x="151384" y="199771"/>
                  </a:lnTo>
                  <a:lnTo>
                    <a:pt x="130556" y="231775"/>
                  </a:lnTo>
                  <a:lnTo>
                    <a:pt x="110998" y="265684"/>
                  </a:lnTo>
                  <a:lnTo>
                    <a:pt x="92710" y="301244"/>
                  </a:lnTo>
                  <a:lnTo>
                    <a:pt x="75946" y="338709"/>
                  </a:lnTo>
                  <a:lnTo>
                    <a:pt x="60706" y="377698"/>
                  </a:lnTo>
                  <a:lnTo>
                    <a:pt x="46990" y="418084"/>
                  </a:lnTo>
                  <a:lnTo>
                    <a:pt x="34925" y="460121"/>
                  </a:lnTo>
                  <a:lnTo>
                    <a:pt x="24511" y="503300"/>
                  </a:lnTo>
                  <a:lnTo>
                    <a:pt x="15875" y="547751"/>
                  </a:lnTo>
                  <a:lnTo>
                    <a:pt x="9017" y="593344"/>
                  </a:lnTo>
                  <a:lnTo>
                    <a:pt x="4064" y="639952"/>
                  </a:lnTo>
                  <a:lnTo>
                    <a:pt x="1016" y="687577"/>
                  </a:lnTo>
                  <a:lnTo>
                    <a:pt x="0" y="735838"/>
                  </a:lnTo>
                  <a:lnTo>
                    <a:pt x="1016" y="784225"/>
                  </a:lnTo>
                  <a:lnTo>
                    <a:pt x="4064" y="831850"/>
                  </a:lnTo>
                  <a:lnTo>
                    <a:pt x="9017" y="878459"/>
                  </a:lnTo>
                  <a:lnTo>
                    <a:pt x="15875" y="924051"/>
                  </a:lnTo>
                  <a:lnTo>
                    <a:pt x="24511" y="968501"/>
                  </a:lnTo>
                  <a:lnTo>
                    <a:pt x="34925" y="1011682"/>
                  </a:lnTo>
                  <a:lnTo>
                    <a:pt x="46990" y="1053719"/>
                  </a:lnTo>
                  <a:lnTo>
                    <a:pt x="60706" y="1094105"/>
                  </a:lnTo>
                  <a:lnTo>
                    <a:pt x="75946" y="1133094"/>
                  </a:lnTo>
                  <a:lnTo>
                    <a:pt x="92710" y="1170559"/>
                  </a:lnTo>
                  <a:lnTo>
                    <a:pt x="110998" y="1206119"/>
                  </a:lnTo>
                  <a:lnTo>
                    <a:pt x="130556" y="1240027"/>
                  </a:lnTo>
                  <a:lnTo>
                    <a:pt x="151384" y="1272032"/>
                  </a:lnTo>
                  <a:lnTo>
                    <a:pt x="196850" y="1329817"/>
                  </a:lnTo>
                  <a:lnTo>
                    <a:pt x="246761" y="1378839"/>
                  </a:lnTo>
                  <a:lnTo>
                    <a:pt x="300609" y="1418336"/>
                  </a:lnTo>
                  <a:lnTo>
                    <a:pt x="357886" y="1447546"/>
                  </a:lnTo>
                  <a:lnTo>
                    <a:pt x="418084" y="1465580"/>
                  </a:lnTo>
                  <a:lnTo>
                    <a:pt x="480822" y="1471803"/>
                  </a:lnTo>
                  <a:lnTo>
                    <a:pt x="512445" y="1470279"/>
                  </a:lnTo>
                  <a:lnTo>
                    <a:pt x="573913" y="1457960"/>
                  </a:lnTo>
                  <a:lnTo>
                    <a:pt x="632841" y="1434338"/>
                  </a:lnTo>
                  <a:lnTo>
                    <a:pt x="688467" y="1399794"/>
                  </a:lnTo>
                  <a:lnTo>
                    <a:pt x="740410" y="1355471"/>
                  </a:lnTo>
                  <a:lnTo>
                    <a:pt x="788162" y="1302003"/>
                  </a:lnTo>
                  <a:lnTo>
                    <a:pt x="831088" y="1240027"/>
                  </a:lnTo>
                  <a:lnTo>
                    <a:pt x="850646" y="1206119"/>
                  </a:lnTo>
                  <a:lnTo>
                    <a:pt x="868934" y="1170559"/>
                  </a:lnTo>
                  <a:lnTo>
                    <a:pt x="885698" y="1133094"/>
                  </a:lnTo>
                  <a:lnTo>
                    <a:pt x="900938" y="1094105"/>
                  </a:lnTo>
                  <a:lnTo>
                    <a:pt x="914653" y="1053719"/>
                  </a:lnTo>
                  <a:lnTo>
                    <a:pt x="926719" y="1011682"/>
                  </a:lnTo>
                  <a:lnTo>
                    <a:pt x="937133" y="968501"/>
                  </a:lnTo>
                  <a:lnTo>
                    <a:pt x="945769" y="924051"/>
                  </a:lnTo>
                  <a:lnTo>
                    <a:pt x="952626" y="878459"/>
                  </a:lnTo>
                  <a:lnTo>
                    <a:pt x="957579" y="831850"/>
                  </a:lnTo>
                  <a:lnTo>
                    <a:pt x="960627" y="784225"/>
                  </a:lnTo>
                  <a:lnTo>
                    <a:pt x="961644" y="735838"/>
                  </a:lnTo>
                  <a:lnTo>
                    <a:pt x="960627" y="687577"/>
                  </a:lnTo>
                  <a:lnTo>
                    <a:pt x="957579" y="639952"/>
                  </a:lnTo>
                  <a:lnTo>
                    <a:pt x="952626" y="593344"/>
                  </a:lnTo>
                  <a:lnTo>
                    <a:pt x="945769" y="547751"/>
                  </a:lnTo>
                  <a:lnTo>
                    <a:pt x="937133" y="503300"/>
                  </a:lnTo>
                  <a:lnTo>
                    <a:pt x="926719" y="460121"/>
                  </a:lnTo>
                  <a:lnTo>
                    <a:pt x="914653" y="418084"/>
                  </a:lnTo>
                  <a:lnTo>
                    <a:pt x="900938" y="377698"/>
                  </a:lnTo>
                  <a:lnTo>
                    <a:pt x="885698" y="338709"/>
                  </a:lnTo>
                  <a:lnTo>
                    <a:pt x="868934" y="301244"/>
                  </a:lnTo>
                  <a:lnTo>
                    <a:pt x="850646" y="265684"/>
                  </a:lnTo>
                  <a:lnTo>
                    <a:pt x="831088" y="231775"/>
                  </a:lnTo>
                  <a:lnTo>
                    <a:pt x="810260" y="199771"/>
                  </a:lnTo>
                  <a:lnTo>
                    <a:pt x="764794" y="141986"/>
                  </a:lnTo>
                  <a:lnTo>
                    <a:pt x="714883" y="92963"/>
                  </a:lnTo>
                  <a:lnTo>
                    <a:pt x="661035" y="53467"/>
                  </a:lnTo>
                  <a:lnTo>
                    <a:pt x="603758" y="24257"/>
                  </a:lnTo>
                  <a:lnTo>
                    <a:pt x="543560" y="6223"/>
                  </a:lnTo>
                  <a:lnTo>
                    <a:pt x="480822" y="0"/>
                  </a:lnTo>
                  <a:close/>
                </a:path>
              </a:pathLst>
            </a:custGeom>
            <a:solidFill>
              <a:srgbClr val="DF2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1BAF87F-5C39-2336-1CE6-62BAAC544DED}"/>
                </a:ext>
              </a:extLst>
            </p:cNvPr>
            <p:cNvSpPr/>
            <p:nvPr/>
          </p:nvSpPr>
          <p:spPr>
            <a:xfrm>
              <a:off x="7536180" y="2581655"/>
              <a:ext cx="499745" cy="775970"/>
            </a:xfrm>
            <a:custGeom>
              <a:avLst/>
              <a:gdLst/>
              <a:ahLst/>
              <a:cxnLst/>
              <a:rect l="l" t="t" r="r" b="b"/>
              <a:pathLst>
                <a:path w="499745" h="775970">
                  <a:moveTo>
                    <a:pt x="213360" y="611632"/>
                  </a:moveTo>
                  <a:lnTo>
                    <a:pt x="202057" y="571373"/>
                  </a:lnTo>
                  <a:lnTo>
                    <a:pt x="194056" y="562610"/>
                  </a:lnTo>
                  <a:lnTo>
                    <a:pt x="194056" y="467614"/>
                  </a:lnTo>
                  <a:lnTo>
                    <a:pt x="189738" y="464566"/>
                  </a:lnTo>
                  <a:lnTo>
                    <a:pt x="189738" y="611632"/>
                  </a:lnTo>
                  <a:lnTo>
                    <a:pt x="188595" y="618871"/>
                  </a:lnTo>
                  <a:lnTo>
                    <a:pt x="185674" y="625094"/>
                  </a:lnTo>
                  <a:lnTo>
                    <a:pt x="181610" y="629539"/>
                  </a:lnTo>
                  <a:lnTo>
                    <a:pt x="176784" y="631190"/>
                  </a:lnTo>
                  <a:lnTo>
                    <a:pt x="172085" y="629539"/>
                  </a:lnTo>
                  <a:lnTo>
                    <a:pt x="167894" y="625094"/>
                  </a:lnTo>
                  <a:lnTo>
                    <a:pt x="164973" y="618871"/>
                  </a:lnTo>
                  <a:lnTo>
                    <a:pt x="163830" y="611632"/>
                  </a:lnTo>
                  <a:lnTo>
                    <a:pt x="164973" y="604393"/>
                  </a:lnTo>
                  <a:lnTo>
                    <a:pt x="167894" y="598170"/>
                  </a:lnTo>
                  <a:lnTo>
                    <a:pt x="172085" y="593725"/>
                  </a:lnTo>
                  <a:lnTo>
                    <a:pt x="176784" y="591947"/>
                  </a:lnTo>
                  <a:lnTo>
                    <a:pt x="181610" y="593725"/>
                  </a:lnTo>
                  <a:lnTo>
                    <a:pt x="185674" y="598170"/>
                  </a:lnTo>
                  <a:lnTo>
                    <a:pt x="188595" y="604393"/>
                  </a:lnTo>
                  <a:lnTo>
                    <a:pt x="189738" y="611632"/>
                  </a:lnTo>
                  <a:lnTo>
                    <a:pt x="189738" y="464566"/>
                  </a:lnTo>
                  <a:lnTo>
                    <a:pt x="145542" y="433197"/>
                  </a:lnTo>
                  <a:lnTo>
                    <a:pt x="145542" y="359410"/>
                  </a:lnTo>
                  <a:lnTo>
                    <a:pt x="192913" y="308737"/>
                  </a:lnTo>
                  <a:lnTo>
                    <a:pt x="192913" y="202184"/>
                  </a:lnTo>
                  <a:lnTo>
                    <a:pt x="212344" y="153162"/>
                  </a:lnTo>
                  <a:lnTo>
                    <a:pt x="209804" y="133604"/>
                  </a:lnTo>
                  <a:lnTo>
                    <a:pt x="209550" y="131318"/>
                  </a:lnTo>
                  <a:lnTo>
                    <a:pt x="201803" y="113665"/>
                  </a:lnTo>
                  <a:lnTo>
                    <a:pt x="190500" y="101854"/>
                  </a:lnTo>
                  <a:lnTo>
                    <a:pt x="188595" y="101219"/>
                  </a:lnTo>
                  <a:lnTo>
                    <a:pt x="188595" y="153162"/>
                  </a:lnTo>
                  <a:lnTo>
                    <a:pt x="187706" y="160401"/>
                  </a:lnTo>
                  <a:lnTo>
                    <a:pt x="185166" y="166624"/>
                  </a:lnTo>
                  <a:lnTo>
                    <a:pt x="181356" y="171069"/>
                  </a:lnTo>
                  <a:lnTo>
                    <a:pt x="176784" y="172847"/>
                  </a:lnTo>
                  <a:lnTo>
                    <a:pt x="171577" y="171069"/>
                  </a:lnTo>
                  <a:lnTo>
                    <a:pt x="167513" y="166624"/>
                  </a:lnTo>
                  <a:lnTo>
                    <a:pt x="164846" y="160401"/>
                  </a:lnTo>
                  <a:lnTo>
                    <a:pt x="163830" y="153162"/>
                  </a:lnTo>
                  <a:lnTo>
                    <a:pt x="164846" y="145923"/>
                  </a:lnTo>
                  <a:lnTo>
                    <a:pt x="167513" y="139700"/>
                  </a:lnTo>
                  <a:lnTo>
                    <a:pt x="171577" y="135255"/>
                  </a:lnTo>
                  <a:lnTo>
                    <a:pt x="176784" y="133604"/>
                  </a:lnTo>
                  <a:lnTo>
                    <a:pt x="181356" y="135255"/>
                  </a:lnTo>
                  <a:lnTo>
                    <a:pt x="185166" y="139700"/>
                  </a:lnTo>
                  <a:lnTo>
                    <a:pt x="187706" y="145923"/>
                  </a:lnTo>
                  <a:lnTo>
                    <a:pt x="188595" y="153162"/>
                  </a:lnTo>
                  <a:lnTo>
                    <a:pt x="188595" y="101219"/>
                  </a:lnTo>
                  <a:lnTo>
                    <a:pt x="162433" y="101854"/>
                  </a:lnTo>
                  <a:lnTo>
                    <a:pt x="143002" y="131318"/>
                  </a:lnTo>
                  <a:lnTo>
                    <a:pt x="140208" y="153162"/>
                  </a:lnTo>
                  <a:lnTo>
                    <a:pt x="142113" y="170815"/>
                  </a:lnTo>
                  <a:lnTo>
                    <a:pt x="147447" y="186182"/>
                  </a:lnTo>
                  <a:lnTo>
                    <a:pt x="155702" y="198120"/>
                  </a:lnTo>
                  <a:lnTo>
                    <a:pt x="165989" y="205486"/>
                  </a:lnTo>
                  <a:lnTo>
                    <a:pt x="164973" y="207137"/>
                  </a:lnTo>
                  <a:lnTo>
                    <a:pt x="164973" y="287401"/>
                  </a:lnTo>
                  <a:lnTo>
                    <a:pt x="118618" y="338201"/>
                  </a:lnTo>
                  <a:lnTo>
                    <a:pt x="118618" y="459359"/>
                  </a:lnTo>
                  <a:lnTo>
                    <a:pt x="167132" y="493776"/>
                  </a:lnTo>
                  <a:lnTo>
                    <a:pt x="167132" y="559308"/>
                  </a:lnTo>
                  <a:lnTo>
                    <a:pt x="156591" y="566674"/>
                  </a:lnTo>
                  <a:lnTo>
                    <a:pt x="147955" y="578612"/>
                  </a:lnTo>
                  <a:lnTo>
                    <a:pt x="142240" y="593979"/>
                  </a:lnTo>
                  <a:lnTo>
                    <a:pt x="140208" y="611632"/>
                  </a:lnTo>
                  <a:lnTo>
                    <a:pt x="143002" y="633476"/>
                  </a:lnTo>
                  <a:lnTo>
                    <a:pt x="150876" y="651129"/>
                  </a:lnTo>
                  <a:lnTo>
                    <a:pt x="162433" y="662940"/>
                  </a:lnTo>
                  <a:lnTo>
                    <a:pt x="176784" y="667258"/>
                  </a:lnTo>
                  <a:lnTo>
                    <a:pt x="191135" y="662940"/>
                  </a:lnTo>
                  <a:lnTo>
                    <a:pt x="202819" y="651129"/>
                  </a:lnTo>
                  <a:lnTo>
                    <a:pt x="210566" y="633476"/>
                  </a:lnTo>
                  <a:lnTo>
                    <a:pt x="210820" y="631190"/>
                  </a:lnTo>
                  <a:lnTo>
                    <a:pt x="213360" y="611632"/>
                  </a:lnTo>
                  <a:close/>
                </a:path>
                <a:path w="499745" h="775970">
                  <a:moveTo>
                    <a:pt x="371983" y="337947"/>
                  </a:moveTo>
                  <a:lnTo>
                    <a:pt x="328549" y="286893"/>
                  </a:lnTo>
                  <a:lnTo>
                    <a:pt x="328549" y="206121"/>
                  </a:lnTo>
                  <a:lnTo>
                    <a:pt x="338328" y="198628"/>
                  </a:lnTo>
                  <a:lnTo>
                    <a:pt x="345948" y="186690"/>
                  </a:lnTo>
                  <a:lnTo>
                    <a:pt x="350901" y="171704"/>
                  </a:lnTo>
                  <a:lnTo>
                    <a:pt x="351028" y="171196"/>
                  </a:lnTo>
                  <a:lnTo>
                    <a:pt x="352806" y="153543"/>
                  </a:lnTo>
                  <a:lnTo>
                    <a:pt x="342900" y="113792"/>
                  </a:lnTo>
                  <a:lnTo>
                    <a:pt x="330581" y="101219"/>
                  </a:lnTo>
                  <a:lnTo>
                    <a:pt x="330581" y="153543"/>
                  </a:lnTo>
                  <a:lnTo>
                    <a:pt x="330581" y="163449"/>
                  </a:lnTo>
                  <a:lnTo>
                    <a:pt x="325628" y="171704"/>
                  </a:lnTo>
                  <a:lnTo>
                    <a:pt x="319532" y="171704"/>
                  </a:lnTo>
                  <a:lnTo>
                    <a:pt x="314706" y="170180"/>
                  </a:lnTo>
                  <a:lnTo>
                    <a:pt x="310769" y="166243"/>
                  </a:lnTo>
                  <a:lnTo>
                    <a:pt x="308356" y="160528"/>
                  </a:lnTo>
                  <a:lnTo>
                    <a:pt x="307340" y="153543"/>
                  </a:lnTo>
                  <a:lnTo>
                    <a:pt x="308356" y="145542"/>
                  </a:lnTo>
                  <a:lnTo>
                    <a:pt x="310769" y="139319"/>
                  </a:lnTo>
                  <a:lnTo>
                    <a:pt x="314706" y="135128"/>
                  </a:lnTo>
                  <a:lnTo>
                    <a:pt x="319532" y="133731"/>
                  </a:lnTo>
                  <a:lnTo>
                    <a:pt x="323850" y="135128"/>
                  </a:lnTo>
                  <a:lnTo>
                    <a:pt x="327279" y="139319"/>
                  </a:lnTo>
                  <a:lnTo>
                    <a:pt x="329692" y="145542"/>
                  </a:lnTo>
                  <a:lnTo>
                    <a:pt x="330581" y="153543"/>
                  </a:lnTo>
                  <a:lnTo>
                    <a:pt x="330581" y="101219"/>
                  </a:lnTo>
                  <a:lnTo>
                    <a:pt x="295148" y="113792"/>
                  </a:lnTo>
                  <a:lnTo>
                    <a:pt x="285242" y="153543"/>
                  </a:lnTo>
                  <a:lnTo>
                    <a:pt x="286512" y="168148"/>
                  </a:lnTo>
                  <a:lnTo>
                    <a:pt x="290195" y="181737"/>
                  </a:lnTo>
                  <a:lnTo>
                    <a:pt x="295910" y="193040"/>
                  </a:lnTo>
                  <a:lnTo>
                    <a:pt x="303403" y="201168"/>
                  </a:lnTo>
                  <a:lnTo>
                    <a:pt x="303403" y="308229"/>
                  </a:lnTo>
                  <a:lnTo>
                    <a:pt x="346837" y="359283"/>
                  </a:lnTo>
                  <a:lnTo>
                    <a:pt x="346837" y="433451"/>
                  </a:lnTo>
                  <a:lnTo>
                    <a:pt x="302387" y="467995"/>
                  </a:lnTo>
                  <a:lnTo>
                    <a:pt x="302387" y="563626"/>
                  </a:lnTo>
                  <a:lnTo>
                    <a:pt x="295021" y="572135"/>
                  </a:lnTo>
                  <a:lnTo>
                    <a:pt x="289687" y="583057"/>
                  </a:lnTo>
                  <a:lnTo>
                    <a:pt x="286385" y="596138"/>
                  </a:lnTo>
                  <a:lnTo>
                    <a:pt x="285242" y="611251"/>
                  </a:lnTo>
                  <a:lnTo>
                    <a:pt x="287909" y="633222"/>
                  </a:lnTo>
                  <a:lnTo>
                    <a:pt x="295021" y="651002"/>
                  </a:lnTo>
                  <a:lnTo>
                    <a:pt x="305689" y="662940"/>
                  </a:lnTo>
                  <a:lnTo>
                    <a:pt x="318516" y="667258"/>
                  </a:lnTo>
                  <a:lnTo>
                    <a:pt x="331978" y="662940"/>
                  </a:lnTo>
                  <a:lnTo>
                    <a:pt x="342773" y="651002"/>
                  </a:lnTo>
                  <a:lnTo>
                    <a:pt x="350139" y="633222"/>
                  </a:lnTo>
                  <a:lnTo>
                    <a:pt x="350393" y="631063"/>
                  </a:lnTo>
                  <a:lnTo>
                    <a:pt x="352806" y="611251"/>
                  </a:lnTo>
                  <a:lnTo>
                    <a:pt x="350774" y="592582"/>
                  </a:lnTo>
                  <a:lnTo>
                    <a:pt x="345440" y="576707"/>
                  </a:lnTo>
                  <a:lnTo>
                    <a:pt x="337439" y="564515"/>
                  </a:lnTo>
                  <a:lnTo>
                    <a:pt x="330581" y="559308"/>
                  </a:lnTo>
                  <a:lnTo>
                    <a:pt x="330581" y="611251"/>
                  </a:lnTo>
                  <a:lnTo>
                    <a:pt x="329692" y="618617"/>
                  </a:lnTo>
                  <a:lnTo>
                    <a:pt x="327152" y="624967"/>
                  </a:lnTo>
                  <a:lnTo>
                    <a:pt x="323342" y="629412"/>
                  </a:lnTo>
                  <a:lnTo>
                    <a:pt x="318516" y="631063"/>
                  </a:lnTo>
                  <a:lnTo>
                    <a:pt x="314198" y="629412"/>
                  </a:lnTo>
                  <a:lnTo>
                    <a:pt x="310642" y="624967"/>
                  </a:lnTo>
                  <a:lnTo>
                    <a:pt x="308229" y="618617"/>
                  </a:lnTo>
                  <a:lnTo>
                    <a:pt x="307340" y="611251"/>
                  </a:lnTo>
                  <a:lnTo>
                    <a:pt x="308229" y="604012"/>
                  </a:lnTo>
                  <a:lnTo>
                    <a:pt x="310642" y="597662"/>
                  </a:lnTo>
                  <a:lnTo>
                    <a:pt x="314198" y="593217"/>
                  </a:lnTo>
                  <a:lnTo>
                    <a:pt x="318516" y="591439"/>
                  </a:lnTo>
                  <a:lnTo>
                    <a:pt x="323342" y="593217"/>
                  </a:lnTo>
                  <a:lnTo>
                    <a:pt x="327152" y="597662"/>
                  </a:lnTo>
                  <a:lnTo>
                    <a:pt x="329692" y="604012"/>
                  </a:lnTo>
                  <a:lnTo>
                    <a:pt x="330581" y="611251"/>
                  </a:lnTo>
                  <a:lnTo>
                    <a:pt x="330581" y="559308"/>
                  </a:lnTo>
                  <a:lnTo>
                    <a:pt x="327660" y="557022"/>
                  </a:lnTo>
                  <a:lnTo>
                    <a:pt x="327660" y="494411"/>
                  </a:lnTo>
                  <a:lnTo>
                    <a:pt x="371983" y="459867"/>
                  </a:lnTo>
                  <a:lnTo>
                    <a:pt x="371983" y="337947"/>
                  </a:lnTo>
                  <a:close/>
                </a:path>
                <a:path w="499745" h="775970">
                  <a:moveTo>
                    <a:pt x="499618" y="282956"/>
                  </a:moveTo>
                  <a:lnTo>
                    <a:pt x="473837" y="258445"/>
                  </a:lnTo>
                  <a:lnTo>
                    <a:pt x="471932" y="256794"/>
                  </a:lnTo>
                  <a:lnTo>
                    <a:pt x="471932" y="305943"/>
                  </a:lnTo>
                  <a:lnTo>
                    <a:pt x="471932" y="381127"/>
                  </a:lnTo>
                  <a:lnTo>
                    <a:pt x="462407" y="381127"/>
                  </a:lnTo>
                  <a:lnTo>
                    <a:pt x="457073" y="367792"/>
                  </a:lnTo>
                  <a:lnTo>
                    <a:pt x="449580" y="357505"/>
                  </a:lnTo>
                  <a:lnTo>
                    <a:pt x="442214" y="352298"/>
                  </a:lnTo>
                  <a:lnTo>
                    <a:pt x="442214" y="404114"/>
                  </a:lnTo>
                  <a:lnTo>
                    <a:pt x="441071" y="411099"/>
                  </a:lnTo>
                  <a:lnTo>
                    <a:pt x="438277" y="416814"/>
                  </a:lnTo>
                  <a:lnTo>
                    <a:pt x="434213" y="420751"/>
                  </a:lnTo>
                  <a:lnTo>
                    <a:pt x="429514" y="422148"/>
                  </a:lnTo>
                  <a:lnTo>
                    <a:pt x="424815" y="420751"/>
                  </a:lnTo>
                  <a:lnTo>
                    <a:pt x="420624" y="416814"/>
                  </a:lnTo>
                  <a:lnTo>
                    <a:pt x="417830" y="411099"/>
                  </a:lnTo>
                  <a:lnTo>
                    <a:pt x="416687" y="404114"/>
                  </a:lnTo>
                  <a:lnTo>
                    <a:pt x="417830" y="396240"/>
                  </a:lnTo>
                  <a:lnTo>
                    <a:pt x="420624" y="390017"/>
                  </a:lnTo>
                  <a:lnTo>
                    <a:pt x="424815" y="385953"/>
                  </a:lnTo>
                  <a:lnTo>
                    <a:pt x="429514" y="384429"/>
                  </a:lnTo>
                  <a:lnTo>
                    <a:pt x="434213" y="385953"/>
                  </a:lnTo>
                  <a:lnTo>
                    <a:pt x="438277" y="390017"/>
                  </a:lnTo>
                  <a:lnTo>
                    <a:pt x="441071" y="396240"/>
                  </a:lnTo>
                  <a:lnTo>
                    <a:pt x="442214" y="404114"/>
                  </a:lnTo>
                  <a:lnTo>
                    <a:pt x="442214" y="352298"/>
                  </a:lnTo>
                  <a:lnTo>
                    <a:pt x="440182" y="350901"/>
                  </a:lnTo>
                  <a:lnTo>
                    <a:pt x="429514" y="348488"/>
                  </a:lnTo>
                  <a:lnTo>
                    <a:pt x="415290" y="352806"/>
                  </a:lnTo>
                  <a:lnTo>
                    <a:pt x="403860" y="364617"/>
                  </a:lnTo>
                  <a:lnTo>
                    <a:pt x="396113" y="382270"/>
                  </a:lnTo>
                  <a:lnTo>
                    <a:pt x="393319" y="404114"/>
                  </a:lnTo>
                  <a:lnTo>
                    <a:pt x="396113" y="424942"/>
                  </a:lnTo>
                  <a:lnTo>
                    <a:pt x="403860" y="442087"/>
                  </a:lnTo>
                  <a:lnTo>
                    <a:pt x="415290" y="453771"/>
                  </a:lnTo>
                  <a:lnTo>
                    <a:pt x="429514" y="458089"/>
                  </a:lnTo>
                  <a:lnTo>
                    <a:pt x="440309" y="455422"/>
                  </a:lnTo>
                  <a:lnTo>
                    <a:pt x="449961" y="448310"/>
                  </a:lnTo>
                  <a:lnTo>
                    <a:pt x="457581" y="437388"/>
                  </a:lnTo>
                  <a:lnTo>
                    <a:pt x="462407" y="423672"/>
                  </a:lnTo>
                  <a:lnTo>
                    <a:pt x="471932" y="423672"/>
                  </a:lnTo>
                  <a:lnTo>
                    <a:pt x="471932" y="487553"/>
                  </a:lnTo>
                  <a:lnTo>
                    <a:pt x="422021" y="535051"/>
                  </a:lnTo>
                  <a:lnTo>
                    <a:pt x="402844" y="521970"/>
                  </a:lnTo>
                  <a:lnTo>
                    <a:pt x="399796" y="513715"/>
                  </a:lnTo>
                  <a:lnTo>
                    <a:pt x="395351" y="506984"/>
                  </a:lnTo>
                  <a:lnTo>
                    <a:pt x="389890" y="502285"/>
                  </a:lnTo>
                  <a:lnTo>
                    <a:pt x="383794" y="500634"/>
                  </a:lnTo>
                  <a:lnTo>
                    <a:pt x="376174" y="503174"/>
                  </a:lnTo>
                  <a:lnTo>
                    <a:pt x="369697" y="510032"/>
                  </a:lnTo>
                  <a:lnTo>
                    <a:pt x="365252" y="519938"/>
                  </a:lnTo>
                  <a:lnTo>
                    <a:pt x="363601" y="531749"/>
                  </a:lnTo>
                  <a:lnTo>
                    <a:pt x="365252" y="543433"/>
                  </a:lnTo>
                  <a:lnTo>
                    <a:pt x="369697" y="553339"/>
                  </a:lnTo>
                  <a:lnTo>
                    <a:pt x="376174" y="560197"/>
                  </a:lnTo>
                  <a:lnTo>
                    <a:pt x="383794" y="562864"/>
                  </a:lnTo>
                  <a:lnTo>
                    <a:pt x="386969" y="562864"/>
                  </a:lnTo>
                  <a:lnTo>
                    <a:pt x="389128" y="561213"/>
                  </a:lnTo>
                  <a:lnTo>
                    <a:pt x="391160" y="559562"/>
                  </a:lnTo>
                  <a:lnTo>
                    <a:pt x="407162" y="570992"/>
                  </a:lnTo>
                  <a:lnTo>
                    <a:pt x="407162" y="638048"/>
                  </a:lnTo>
                  <a:lnTo>
                    <a:pt x="306197" y="727964"/>
                  </a:lnTo>
                  <a:lnTo>
                    <a:pt x="261493" y="690372"/>
                  </a:lnTo>
                  <a:lnTo>
                    <a:pt x="261493" y="423672"/>
                  </a:lnTo>
                  <a:lnTo>
                    <a:pt x="279527" y="423672"/>
                  </a:lnTo>
                  <a:lnTo>
                    <a:pt x="282829" y="428625"/>
                  </a:lnTo>
                  <a:lnTo>
                    <a:pt x="288036" y="433578"/>
                  </a:lnTo>
                  <a:lnTo>
                    <a:pt x="293370" y="433578"/>
                  </a:lnTo>
                  <a:lnTo>
                    <a:pt x="301498" y="431038"/>
                  </a:lnTo>
                  <a:lnTo>
                    <a:pt x="307848" y="424180"/>
                  </a:lnTo>
                  <a:lnTo>
                    <a:pt x="308102" y="423672"/>
                  </a:lnTo>
                  <a:lnTo>
                    <a:pt x="312039" y="414274"/>
                  </a:lnTo>
                  <a:lnTo>
                    <a:pt x="313563" y="402463"/>
                  </a:lnTo>
                  <a:lnTo>
                    <a:pt x="312039" y="390017"/>
                  </a:lnTo>
                  <a:lnTo>
                    <a:pt x="308229" y="381127"/>
                  </a:lnTo>
                  <a:lnTo>
                    <a:pt x="307848" y="380111"/>
                  </a:lnTo>
                  <a:lnTo>
                    <a:pt x="301498" y="373634"/>
                  </a:lnTo>
                  <a:lnTo>
                    <a:pt x="293370" y="371348"/>
                  </a:lnTo>
                  <a:lnTo>
                    <a:pt x="288036" y="371348"/>
                  </a:lnTo>
                  <a:lnTo>
                    <a:pt x="282829" y="376301"/>
                  </a:lnTo>
                  <a:lnTo>
                    <a:pt x="278511" y="381127"/>
                  </a:lnTo>
                  <a:lnTo>
                    <a:pt x="261493" y="381127"/>
                  </a:lnTo>
                  <a:lnTo>
                    <a:pt x="261493" y="88392"/>
                  </a:lnTo>
                  <a:lnTo>
                    <a:pt x="300583" y="52324"/>
                  </a:lnTo>
                  <a:lnTo>
                    <a:pt x="304038" y="49149"/>
                  </a:lnTo>
                  <a:lnTo>
                    <a:pt x="409321" y="139065"/>
                  </a:lnTo>
                  <a:lnTo>
                    <a:pt x="409321" y="220853"/>
                  </a:lnTo>
                  <a:lnTo>
                    <a:pt x="391160" y="237109"/>
                  </a:lnTo>
                  <a:lnTo>
                    <a:pt x="389128" y="235585"/>
                  </a:lnTo>
                  <a:lnTo>
                    <a:pt x="383794" y="235585"/>
                  </a:lnTo>
                  <a:lnTo>
                    <a:pt x="376174" y="237998"/>
                  </a:lnTo>
                  <a:lnTo>
                    <a:pt x="369697" y="244221"/>
                  </a:lnTo>
                  <a:lnTo>
                    <a:pt x="365252" y="253619"/>
                  </a:lnTo>
                  <a:lnTo>
                    <a:pt x="363601" y="265049"/>
                  </a:lnTo>
                  <a:lnTo>
                    <a:pt x="365252" y="277495"/>
                  </a:lnTo>
                  <a:lnTo>
                    <a:pt x="369697" y="287274"/>
                  </a:lnTo>
                  <a:lnTo>
                    <a:pt x="376174" y="293751"/>
                  </a:lnTo>
                  <a:lnTo>
                    <a:pt x="383794" y="296037"/>
                  </a:lnTo>
                  <a:lnTo>
                    <a:pt x="390525" y="294386"/>
                  </a:lnTo>
                  <a:lnTo>
                    <a:pt x="396113" y="289814"/>
                  </a:lnTo>
                  <a:lnTo>
                    <a:pt x="400304" y="282956"/>
                  </a:lnTo>
                  <a:lnTo>
                    <a:pt x="402844" y="274828"/>
                  </a:lnTo>
                  <a:lnTo>
                    <a:pt x="422021" y="258445"/>
                  </a:lnTo>
                  <a:lnTo>
                    <a:pt x="471932" y="305943"/>
                  </a:lnTo>
                  <a:lnTo>
                    <a:pt x="471932" y="256794"/>
                  </a:lnTo>
                  <a:lnTo>
                    <a:pt x="451218" y="237109"/>
                  </a:lnTo>
                  <a:lnTo>
                    <a:pt x="435864" y="222504"/>
                  </a:lnTo>
                  <a:lnTo>
                    <a:pt x="435864" y="114554"/>
                  </a:lnTo>
                  <a:lnTo>
                    <a:pt x="360045" y="49149"/>
                  </a:lnTo>
                  <a:lnTo>
                    <a:pt x="303022" y="0"/>
                  </a:lnTo>
                  <a:lnTo>
                    <a:pt x="249809" y="52324"/>
                  </a:lnTo>
                  <a:lnTo>
                    <a:pt x="234950" y="37973"/>
                  </a:lnTo>
                  <a:lnTo>
                    <a:pt x="234950" y="85090"/>
                  </a:lnTo>
                  <a:lnTo>
                    <a:pt x="234950" y="381127"/>
                  </a:lnTo>
                  <a:lnTo>
                    <a:pt x="221107" y="381127"/>
                  </a:lnTo>
                  <a:lnTo>
                    <a:pt x="217932" y="376301"/>
                  </a:lnTo>
                  <a:lnTo>
                    <a:pt x="212598" y="371348"/>
                  </a:lnTo>
                  <a:lnTo>
                    <a:pt x="206248" y="371348"/>
                  </a:lnTo>
                  <a:lnTo>
                    <a:pt x="198628" y="373634"/>
                  </a:lnTo>
                  <a:lnTo>
                    <a:pt x="192151" y="380111"/>
                  </a:lnTo>
                  <a:lnTo>
                    <a:pt x="187706" y="390017"/>
                  </a:lnTo>
                  <a:lnTo>
                    <a:pt x="186055" y="402463"/>
                  </a:lnTo>
                  <a:lnTo>
                    <a:pt x="187706" y="414274"/>
                  </a:lnTo>
                  <a:lnTo>
                    <a:pt x="192151" y="424180"/>
                  </a:lnTo>
                  <a:lnTo>
                    <a:pt x="198628" y="431038"/>
                  </a:lnTo>
                  <a:lnTo>
                    <a:pt x="206248" y="433578"/>
                  </a:lnTo>
                  <a:lnTo>
                    <a:pt x="211582" y="433578"/>
                  </a:lnTo>
                  <a:lnTo>
                    <a:pt x="216789" y="428625"/>
                  </a:lnTo>
                  <a:lnTo>
                    <a:pt x="221107" y="423672"/>
                  </a:lnTo>
                  <a:lnTo>
                    <a:pt x="234950" y="423672"/>
                  </a:lnTo>
                  <a:lnTo>
                    <a:pt x="234950" y="693674"/>
                  </a:lnTo>
                  <a:lnTo>
                    <a:pt x="192405" y="727964"/>
                  </a:lnTo>
                  <a:lnTo>
                    <a:pt x="91440" y="638048"/>
                  </a:lnTo>
                  <a:lnTo>
                    <a:pt x="91440" y="570992"/>
                  </a:lnTo>
                  <a:lnTo>
                    <a:pt x="107315" y="559562"/>
                  </a:lnTo>
                  <a:lnTo>
                    <a:pt x="109474" y="561213"/>
                  </a:lnTo>
                  <a:lnTo>
                    <a:pt x="112649" y="562864"/>
                  </a:lnTo>
                  <a:lnTo>
                    <a:pt x="114808" y="562864"/>
                  </a:lnTo>
                  <a:lnTo>
                    <a:pt x="122936" y="560197"/>
                  </a:lnTo>
                  <a:lnTo>
                    <a:pt x="135001" y="531749"/>
                  </a:lnTo>
                  <a:lnTo>
                    <a:pt x="133477" y="519938"/>
                  </a:lnTo>
                  <a:lnTo>
                    <a:pt x="129286" y="510032"/>
                  </a:lnTo>
                  <a:lnTo>
                    <a:pt x="122936" y="503174"/>
                  </a:lnTo>
                  <a:lnTo>
                    <a:pt x="114808" y="500634"/>
                  </a:lnTo>
                  <a:lnTo>
                    <a:pt x="108712" y="502285"/>
                  </a:lnTo>
                  <a:lnTo>
                    <a:pt x="103378" y="506984"/>
                  </a:lnTo>
                  <a:lnTo>
                    <a:pt x="99314" y="513715"/>
                  </a:lnTo>
                  <a:lnTo>
                    <a:pt x="96774" y="521970"/>
                  </a:lnTo>
                  <a:lnTo>
                    <a:pt x="76581" y="535051"/>
                  </a:lnTo>
                  <a:lnTo>
                    <a:pt x="26543" y="487553"/>
                  </a:lnTo>
                  <a:lnTo>
                    <a:pt x="26543" y="423672"/>
                  </a:lnTo>
                  <a:lnTo>
                    <a:pt x="39370" y="423672"/>
                  </a:lnTo>
                  <a:lnTo>
                    <a:pt x="44577" y="437388"/>
                  </a:lnTo>
                  <a:lnTo>
                    <a:pt x="52197" y="448310"/>
                  </a:lnTo>
                  <a:lnTo>
                    <a:pt x="61595" y="455422"/>
                  </a:lnTo>
                  <a:lnTo>
                    <a:pt x="72263" y="458089"/>
                  </a:lnTo>
                  <a:lnTo>
                    <a:pt x="86487" y="453771"/>
                  </a:lnTo>
                  <a:lnTo>
                    <a:pt x="97917" y="442087"/>
                  </a:lnTo>
                  <a:lnTo>
                    <a:pt x="105664" y="424942"/>
                  </a:lnTo>
                  <a:lnTo>
                    <a:pt x="105791" y="423672"/>
                  </a:lnTo>
                  <a:lnTo>
                    <a:pt x="106045" y="422148"/>
                  </a:lnTo>
                  <a:lnTo>
                    <a:pt x="108458" y="404114"/>
                  </a:lnTo>
                  <a:lnTo>
                    <a:pt x="105918" y="384429"/>
                  </a:lnTo>
                  <a:lnTo>
                    <a:pt x="105664" y="382270"/>
                  </a:lnTo>
                  <a:lnTo>
                    <a:pt x="97917" y="364617"/>
                  </a:lnTo>
                  <a:lnTo>
                    <a:pt x="86487" y="352806"/>
                  </a:lnTo>
                  <a:lnTo>
                    <a:pt x="84963" y="352425"/>
                  </a:lnTo>
                  <a:lnTo>
                    <a:pt x="84963" y="404114"/>
                  </a:lnTo>
                  <a:lnTo>
                    <a:pt x="84074" y="411099"/>
                  </a:lnTo>
                  <a:lnTo>
                    <a:pt x="81407" y="416814"/>
                  </a:lnTo>
                  <a:lnTo>
                    <a:pt x="77343" y="420751"/>
                  </a:lnTo>
                  <a:lnTo>
                    <a:pt x="72263" y="422148"/>
                  </a:lnTo>
                  <a:lnTo>
                    <a:pt x="67818" y="420751"/>
                  </a:lnTo>
                  <a:lnTo>
                    <a:pt x="64008" y="416814"/>
                  </a:lnTo>
                  <a:lnTo>
                    <a:pt x="61468" y="411099"/>
                  </a:lnTo>
                  <a:lnTo>
                    <a:pt x="60579" y="404114"/>
                  </a:lnTo>
                  <a:lnTo>
                    <a:pt x="61468" y="396240"/>
                  </a:lnTo>
                  <a:lnTo>
                    <a:pt x="64008" y="390017"/>
                  </a:lnTo>
                  <a:lnTo>
                    <a:pt x="67818" y="385953"/>
                  </a:lnTo>
                  <a:lnTo>
                    <a:pt x="72263" y="384429"/>
                  </a:lnTo>
                  <a:lnTo>
                    <a:pt x="77343" y="385953"/>
                  </a:lnTo>
                  <a:lnTo>
                    <a:pt x="81407" y="390017"/>
                  </a:lnTo>
                  <a:lnTo>
                    <a:pt x="84074" y="396240"/>
                  </a:lnTo>
                  <a:lnTo>
                    <a:pt x="84963" y="404114"/>
                  </a:lnTo>
                  <a:lnTo>
                    <a:pt x="84963" y="352425"/>
                  </a:lnTo>
                  <a:lnTo>
                    <a:pt x="72263" y="348488"/>
                  </a:lnTo>
                  <a:lnTo>
                    <a:pt x="61595" y="350901"/>
                  </a:lnTo>
                  <a:lnTo>
                    <a:pt x="52197" y="357505"/>
                  </a:lnTo>
                  <a:lnTo>
                    <a:pt x="44577" y="367792"/>
                  </a:lnTo>
                  <a:lnTo>
                    <a:pt x="39370" y="381127"/>
                  </a:lnTo>
                  <a:lnTo>
                    <a:pt x="26543" y="381127"/>
                  </a:lnTo>
                  <a:lnTo>
                    <a:pt x="26543" y="305943"/>
                  </a:lnTo>
                  <a:lnTo>
                    <a:pt x="76581" y="258445"/>
                  </a:lnTo>
                  <a:lnTo>
                    <a:pt x="96774" y="274828"/>
                  </a:lnTo>
                  <a:lnTo>
                    <a:pt x="99314" y="282956"/>
                  </a:lnTo>
                  <a:lnTo>
                    <a:pt x="103378" y="289814"/>
                  </a:lnTo>
                  <a:lnTo>
                    <a:pt x="108712" y="294386"/>
                  </a:lnTo>
                  <a:lnTo>
                    <a:pt x="114808" y="296037"/>
                  </a:lnTo>
                  <a:lnTo>
                    <a:pt x="122936" y="293751"/>
                  </a:lnTo>
                  <a:lnTo>
                    <a:pt x="129286" y="287274"/>
                  </a:lnTo>
                  <a:lnTo>
                    <a:pt x="133477" y="277495"/>
                  </a:lnTo>
                  <a:lnTo>
                    <a:pt x="135001" y="265049"/>
                  </a:lnTo>
                  <a:lnTo>
                    <a:pt x="134112" y="258445"/>
                  </a:lnTo>
                  <a:lnTo>
                    <a:pt x="116090" y="237109"/>
                  </a:lnTo>
                  <a:lnTo>
                    <a:pt x="114808" y="235585"/>
                  </a:lnTo>
                  <a:lnTo>
                    <a:pt x="110490" y="235585"/>
                  </a:lnTo>
                  <a:lnTo>
                    <a:pt x="108458" y="237109"/>
                  </a:lnTo>
                  <a:lnTo>
                    <a:pt x="90297" y="220853"/>
                  </a:lnTo>
                  <a:lnTo>
                    <a:pt x="90297" y="139065"/>
                  </a:lnTo>
                  <a:lnTo>
                    <a:pt x="194564" y="49149"/>
                  </a:lnTo>
                  <a:lnTo>
                    <a:pt x="234950" y="85090"/>
                  </a:lnTo>
                  <a:lnTo>
                    <a:pt x="234950" y="37973"/>
                  </a:lnTo>
                  <a:lnTo>
                    <a:pt x="195580" y="0"/>
                  </a:lnTo>
                  <a:lnTo>
                    <a:pt x="62738" y="114554"/>
                  </a:lnTo>
                  <a:lnTo>
                    <a:pt x="62738" y="222504"/>
                  </a:lnTo>
                  <a:lnTo>
                    <a:pt x="0" y="282956"/>
                  </a:lnTo>
                  <a:lnTo>
                    <a:pt x="0" y="512064"/>
                  </a:lnTo>
                  <a:lnTo>
                    <a:pt x="64770" y="572643"/>
                  </a:lnTo>
                  <a:lnTo>
                    <a:pt x="64770" y="662559"/>
                  </a:lnTo>
                  <a:lnTo>
                    <a:pt x="192405" y="775462"/>
                  </a:lnTo>
                  <a:lnTo>
                    <a:pt x="249809" y="727964"/>
                  </a:lnTo>
                  <a:lnTo>
                    <a:pt x="307213" y="775462"/>
                  </a:lnTo>
                  <a:lnTo>
                    <a:pt x="434848" y="662559"/>
                  </a:lnTo>
                  <a:lnTo>
                    <a:pt x="434848" y="572643"/>
                  </a:lnTo>
                  <a:lnTo>
                    <a:pt x="448805" y="559562"/>
                  </a:lnTo>
                  <a:lnTo>
                    <a:pt x="474980" y="535051"/>
                  </a:lnTo>
                  <a:lnTo>
                    <a:pt x="499618" y="512064"/>
                  </a:lnTo>
                  <a:lnTo>
                    <a:pt x="499618" y="423672"/>
                  </a:lnTo>
                  <a:lnTo>
                    <a:pt x="499618" y="422148"/>
                  </a:lnTo>
                  <a:lnTo>
                    <a:pt x="499618" y="381127"/>
                  </a:lnTo>
                  <a:lnTo>
                    <a:pt x="499618" y="282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B3401025-DEFA-32B1-93CD-E7333E83BE21}"/>
                </a:ext>
              </a:extLst>
            </p:cNvPr>
            <p:cNvSpPr/>
            <p:nvPr/>
          </p:nvSpPr>
          <p:spPr>
            <a:xfrm>
              <a:off x="6383401" y="4323587"/>
              <a:ext cx="445770" cy="897890"/>
            </a:xfrm>
            <a:custGeom>
              <a:avLst/>
              <a:gdLst/>
              <a:ahLst/>
              <a:cxnLst/>
              <a:rect l="l" t="t" r="r" b="b"/>
              <a:pathLst>
                <a:path w="445770" h="897889">
                  <a:moveTo>
                    <a:pt x="445516" y="0"/>
                  </a:moveTo>
                  <a:lnTo>
                    <a:pt x="34162" y="0"/>
                  </a:lnTo>
                  <a:lnTo>
                    <a:pt x="34162" y="390779"/>
                  </a:lnTo>
                  <a:lnTo>
                    <a:pt x="234569" y="390779"/>
                  </a:lnTo>
                  <a:lnTo>
                    <a:pt x="231013" y="440689"/>
                  </a:lnTo>
                  <a:lnTo>
                    <a:pt x="224663" y="486918"/>
                  </a:lnTo>
                  <a:lnTo>
                    <a:pt x="215519" y="529336"/>
                  </a:lnTo>
                  <a:lnTo>
                    <a:pt x="203707" y="568198"/>
                  </a:lnTo>
                  <a:lnTo>
                    <a:pt x="188975" y="603376"/>
                  </a:lnTo>
                  <a:lnTo>
                    <a:pt x="146684" y="668401"/>
                  </a:lnTo>
                  <a:lnTo>
                    <a:pt x="116966" y="698245"/>
                  </a:lnTo>
                  <a:lnTo>
                    <a:pt x="82676" y="724154"/>
                  </a:lnTo>
                  <a:lnTo>
                    <a:pt x="43687" y="746379"/>
                  </a:lnTo>
                  <a:lnTo>
                    <a:pt x="0" y="764667"/>
                  </a:lnTo>
                  <a:lnTo>
                    <a:pt x="93852" y="897509"/>
                  </a:lnTo>
                  <a:lnTo>
                    <a:pt x="140716" y="877188"/>
                  </a:lnTo>
                  <a:lnTo>
                    <a:pt x="184403" y="854456"/>
                  </a:lnTo>
                  <a:lnTo>
                    <a:pt x="224917" y="829437"/>
                  </a:lnTo>
                  <a:lnTo>
                    <a:pt x="262127" y="802132"/>
                  </a:lnTo>
                  <a:lnTo>
                    <a:pt x="296291" y="772413"/>
                  </a:lnTo>
                  <a:lnTo>
                    <a:pt x="327151" y="740410"/>
                  </a:lnTo>
                  <a:lnTo>
                    <a:pt x="354838" y="706119"/>
                  </a:lnTo>
                  <a:lnTo>
                    <a:pt x="379349" y="669417"/>
                  </a:lnTo>
                  <a:lnTo>
                    <a:pt x="408304" y="605409"/>
                  </a:lnTo>
                  <a:lnTo>
                    <a:pt x="419734" y="566928"/>
                  </a:lnTo>
                  <a:lnTo>
                    <a:pt x="429005" y="524001"/>
                  </a:lnTo>
                  <a:lnTo>
                    <a:pt x="436245" y="476757"/>
                  </a:lnTo>
                  <a:lnTo>
                    <a:pt x="441325" y="425069"/>
                  </a:lnTo>
                  <a:lnTo>
                    <a:pt x="444500" y="368935"/>
                  </a:lnTo>
                  <a:lnTo>
                    <a:pt x="445516" y="308482"/>
                  </a:lnTo>
                  <a:lnTo>
                    <a:pt x="4455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BDFD5EA4-F454-8E14-7C57-B32718E4885C}"/>
              </a:ext>
            </a:extLst>
          </p:cNvPr>
          <p:cNvSpPr/>
          <p:nvPr/>
        </p:nvSpPr>
        <p:spPr>
          <a:xfrm>
            <a:off x="658774" y="960119"/>
            <a:ext cx="292735" cy="612775"/>
          </a:xfrm>
          <a:custGeom>
            <a:avLst/>
            <a:gdLst/>
            <a:ahLst/>
            <a:cxnLst/>
            <a:rect l="l" t="t" r="r" b="b"/>
            <a:pathLst>
              <a:path w="292734" h="612775">
                <a:moveTo>
                  <a:pt x="230593" y="0"/>
                </a:moveTo>
                <a:lnTo>
                  <a:pt x="171196" y="29337"/>
                </a:lnTo>
                <a:lnTo>
                  <a:pt x="120192" y="65150"/>
                </a:lnTo>
                <a:lnTo>
                  <a:pt x="77571" y="107187"/>
                </a:lnTo>
                <a:lnTo>
                  <a:pt x="43332" y="155701"/>
                </a:lnTo>
                <a:lnTo>
                  <a:pt x="24371" y="199389"/>
                </a:lnTo>
                <a:lnTo>
                  <a:pt x="10833" y="254888"/>
                </a:lnTo>
                <a:lnTo>
                  <a:pt x="2705" y="322452"/>
                </a:lnTo>
                <a:lnTo>
                  <a:pt x="673" y="360679"/>
                </a:lnTo>
                <a:lnTo>
                  <a:pt x="0" y="401954"/>
                </a:lnTo>
                <a:lnTo>
                  <a:pt x="0" y="612520"/>
                </a:lnTo>
                <a:lnTo>
                  <a:pt x="269735" y="612520"/>
                </a:lnTo>
                <a:lnTo>
                  <a:pt x="269735" y="345820"/>
                </a:lnTo>
                <a:lnTo>
                  <a:pt x="138353" y="345820"/>
                </a:lnTo>
                <a:lnTo>
                  <a:pt x="140665" y="311784"/>
                </a:lnTo>
                <a:lnTo>
                  <a:pt x="150761" y="251205"/>
                </a:lnTo>
                <a:lnTo>
                  <a:pt x="168147" y="200787"/>
                </a:lnTo>
                <a:lnTo>
                  <a:pt x="195935" y="156463"/>
                </a:lnTo>
                <a:lnTo>
                  <a:pt x="237871" y="118363"/>
                </a:lnTo>
                <a:lnTo>
                  <a:pt x="292112" y="90677"/>
                </a:lnTo>
                <a:lnTo>
                  <a:pt x="230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2E14066-BC75-8B9D-DB1B-82458C2F3E62}"/>
              </a:ext>
            </a:extLst>
          </p:cNvPr>
          <p:cNvSpPr/>
          <p:nvPr/>
        </p:nvSpPr>
        <p:spPr>
          <a:xfrm>
            <a:off x="225552" y="960119"/>
            <a:ext cx="292100" cy="612775"/>
          </a:xfrm>
          <a:custGeom>
            <a:avLst/>
            <a:gdLst/>
            <a:ahLst/>
            <a:cxnLst/>
            <a:rect l="l" t="t" r="r" b="b"/>
            <a:pathLst>
              <a:path w="292100" h="612775">
                <a:moveTo>
                  <a:pt x="230593" y="0"/>
                </a:moveTo>
                <a:lnTo>
                  <a:pt x="171195" y="29337"/>
                </a:lnTo>
                <a:lnTo>
                  <a:pt x="120180" y="65150"/>
                </a:lnTo>
                <a:lnTo>
                  <a:pt x="77558" y="107187"/>
                </a:lnTo>
                <a:lnTo>
                  <a:pt x="43319" y="155701"/>
                </a:lnTo>
                <a:lnTo>
                  <a:pt x="24371" y="199389"/>
                </a:lnTo>
                <a:lnTo>
                  <a:pt x="10833" y="254888"/>
                </a:lnTo>
                <a:lnTo>
                  <a:pt x="2705" y="322452"/>
                </a:lnTo>
                <a:lnTo>
                  <a:pt x="673" y="360679"/>
                </a:lnTo>
                <a:lnTo>
                  <a:pt x="0" y="401954"/>
                </a:lnTo>
                <a:lnTo>
                  <a:pt x="0" y="612520"/>
                </a:lnTo>
                <a:lnTo>
                  <a:pt x="269722" y="612520"/>
                </a:lnTo>
                <a:lnTo>
                  <a:pt x="269722" y="345820"/>
                </a:lnTo>
                <a:lnTo>
                  <a:pt x="138353" y="345820"/>
                </a:lnTo>
                <a:lnTo>
                  <a:pt x="140665" y="311784"/>
                </a:lnTo>
                <a:lnTo>
                  <a:pt x="150761" y="251205"/>
                </a:lnTo>
                <a:lnTo>
                  <a:pt x="168147" y="200787"/>
                </a:lnTo>
                <a:lnTo>
                  <a:pt x="195935" y="156463"/>
                </a:lnTo>
                <a:lnTo>
                  <a:pt x="237858" y="118363"/>
                </a:lnTo>
                <a:lnTo>
                  <a:pt x="292087" y="90677"/>
                </a:lnTo>
                <a:lnTo>
                  <a:pt x="2305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5453C19-7283-0428-A5A2-06F60D302C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847" y="136638"/>
            <a:ext cx="1697355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05"/>
              </a:spcBef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Georgia"/>
              </a:rPr>
              <a:t>Qué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Georgia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Georgia"/>
              </a:rPr>
              <a:t>es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Georgia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Georgia"/>
              </a:rPr>
              <a:t>la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Georgia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Georgia"/>
              </a:rPr>
              <a:t>auditoría </a:t>
            </a:r>
            <a:r>
              <a:rPr sz="1200" spc="-370" dirty="0">
                <a:solidFill>
                  <a:srgbClr val="013F99"/>
                </a:solidFill>
                <a:latin typeface="Century Gothic" panose="020B0502020202020204" pitchFamily="34" charset="0"/>
                <a:cs typeface="Georgia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Georgia"/>
              </a:rPr>
              <a:t>i</a:t>
            </a:r>
            <a:r>
              <a:rPr sz="1200" u="heavy" spc="-15" dirty="0">
                <a:solidFill>
                  <a:srgbClr val="013F99"/>
                </a:solidFill>
                <a:uFill>
                  <a:solidFill>
                    <a:srgbClr val="DF2E1E"/>
                  </a:solidFill>
                </a:uFill>
                <a:latin typeface="Century Gothic" panose="020B0502020202020204" pitchFamily="34" charset="0"/>
                <a:cs typeface="Georgia"/>
              </a:rPr>
              <a:t>nterna</a:t>
            </a:r>
            <a:r>
              <a:rPr sz="1800" u="heavy" spc="-15" dirty="0">
                <a:solidFill>
                  <a:srgbClr val="013F99"/>
                </a:solidFill>
                <a:uFill>
                  <a:solidFill>
                    <a:srgbClr val="DF2E1E"/>
                  </a:solidFill>
                </a:uFill>
                <a:latin typeface="Century Gothic" panose="020B0502020202020204" pitchFamily="34" charset="0"/>
                <a:cs typeface="Georgia"/>
              </a:rPr>
              <a:t>:</a:t>
            </a:r>
            <a:r>
              <a:rPr sz="1800" u="heavy" spc="-165" dirty="0">
                <a:solidFill>
                  <a:srgbClr val="013F99"/>
                </a:solidFill>
                <a:uFill>
                  <a:solidFill>
                    <a:srgbClr val="DF2E1E"/>
                  </a:solidFill>
                </a:uFill>
                <a:latin typeface="Century Gothic" panose="020B0502020202020204" pitchFamily="34" charset="0"/>
                <a:cs typeface="Georgia"/>
              </a:rPr>
              <a:t> </a:t>
            </a:r>
            <a:endParaRPr sz="1800" dirty="0">
              <a:solidFill>
                <a:srgbClr val="013F99"/>
              </a:solidFill>
              <a:latin typeface="Century Gothic" panose="020B0502020202020204" pitchFamily="34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8720179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531E1379-C958-1F4C-A2D6-20C61292B6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149" y="876300"/>
            <a:ext cx="7648575" cy="44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1009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23C76B64-9E3F-96D5-6D61-C64A74AA947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228600"/>
            <a:ext cx="7543800" cy="513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6720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ADDF1136-475A-BDBF-E834-12BF45EEBF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489" y="1295400"/>
            <a:ext cx="7659624" cy="4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2145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136FA878-63AA-618D-B571-F638AF4715BA}"/>
              </a:ext>
            </a:extLst>
          </p:cNvPr>
          <p:cNvGrpSpPr/>
          <p:nvPr/>
        </p:nvGrpSpPr>
        <p:grpSpPr>
          <a:xfrm>
            <a:off x="373379" y="1060703"/>
            <a:ext cx="7220712" cy="5049012"/>
            <a:chOff x="373379" y="1060703"/>
            <a:chExt cx="7220712" cy="5049012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29C4EE19-64FE-8D72-779A-18A42A03371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0779" y="3742943"/>
              <a:ext cx="1353312" cy="2366772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BAB102C-CBED-BFC1-3F46-593897A54EA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79" y="1060703"/>
              <a:ext cx="7170420" cy="4550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12098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EEE639A7-F244-0036-A3F5-DCB7286F4DE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318" y="444717"/>
            <a:ext cx="7501232" cy="523036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37CCB431-8820-DFB4-7C10-CAEED2321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179" y="1956942"/>
            <a:ext cx="48031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Georgia"/>
                <a:cs typeface="Georgia"/>
              </a:rPr>
              <a:t>Ciclo</a:t>
            </a:r>
            <a:r>
              <a:rPr sz="3600" b="1" spc="-6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3600" b="1" dirty="0">
                <a:solidFill>
                  <a:srgbClr val="FF0000"/>
                </a:solidFill>
                <a:latin typeface="Georgia"/>
                <a:cs typeface="Georgia"/>
              </a:rPr>
              <a:t>de</a:t>
            </a:r>
            <a:r>
              <a:rPr sz="3600" b="1" spc="-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Georgia"/>
                <a:cs typeface="Georgia"/>
              </a:rPr>
              <a:t>la</a:t>
            </a:r>
            <a:r>
              <a:rPr sz="3600" b="1" spc="-6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Georgia"/>
                <a:cs typeface="Georgia"/>
              </a:rPr>
              <a:t>Auditoría </a:t>
            </a:r>
            <a:r>
              <a:rPr sz="3600" b="1" spc="-90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3600" b="1" spc="-15" dirty="0">
                <a:solidFill>
                  <a:srgbClr val="FF0000"/>
                </a:solidFill>
                <a:latin typeface="Georgia"/>
                <a:cs typeface="Georgia"/>
              </a:rPr>
              <a:t>Interna</a:t>
            </a:r>
            <a:endParaRPr sz="3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524941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7CC3B5F1-72F1-D673-1EE6-4672D40571C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743" y="303529"/>
            <a:ext cx="8004048" cy="50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3845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EDE6AC00-17E2-5706-87FE-050BCC07E8F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318" y="1085418"/>
            <a:ext cx="7527035" cy="40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6305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1072024" y="4174003"/>
            <a:ext cx="6999951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"La física es el sistema operativo del Universo"</a:t>
            </a:r>
            <a:b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</a:br>
            <a:r>
              <a:rPr lang="es-MX" sz="1400" b="0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     -- Steven R </a:t>
            </a:r>
            <a:r>
              <a:rPr lang="es-MX" sz="1400" b="0" i="1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Garman</a:t>
            </a:r>
            <a:b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</a:br>
            <a:b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</a:br>
            <a:r>
              <a:rPr lang="es-MX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"El hardware es lo que hace a una máquina rápida; el software es lo que hace que una máquina rápida se vuelva lenta"</a:t>
            </a:r>
            <a:b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</a:br>
            <a:r>
              <a:rPr lang="es-MX" sz="1400" b="0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     -- Craig Bruce</a:t>
            </a:r>
            <a:endParaRPr lang="es-MX" sz="1400" b="1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ctr"/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algn="ctr"/>
            <a:endParaRPr lang="es-CO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ES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3E6E0857-E21B-C74C-5A36-B9EDD8AF557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338" y="424591"/>
            <a:ext cx="7607808" cy="46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6759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3C18E272-63B1-AB14-C6E9-14D6517F002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63" y="729995"/>
            <a:ext cx="6820027" cy="4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2088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41AE1E55-4E69-F739-FD7D-32A46B4E8BC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704" y="576325"/>
            <a:ext cx="8043672" cy="47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760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773B3BCC-B60C-C0E8-D02B-510D89EE2A7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894907"/>
            <a:ext cx="7096125" cy="38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77027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391AF4EA-42BA-0744-FA55-0D8F1A6FD5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559" y="658368"/>
            <a:ext cx="7304532" cy="453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17795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D4E55BA4-2A63-DE87-0A23-0286839223F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188" y="1085418"/>
            <a:ext cx="7144511" cy="39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961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4F21F459-F536-68F1-0068-7C4C62BB70F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4068" y="940308"/>
            <a:ext cx="7248143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44057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95E63D1D-1811-E12A-7C34-DDD9E68F6D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63" y="1072896"/>
            <a:ext cx="7488935" cy="47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0439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5EECE763-AD17-8589-25C3-D979AEDD6AF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891" y="1072896"/>
            <a:ext cx="8281416" cy="43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95818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17BD490C-9DDE-EEDA-AD66-F6AF1D49DFE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410" y="767327"/>
            <a:ext cx="8281416" cy="43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281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392805"/>
              </p:ext>
            </p:extLst>
          </p:nvPr>
        </p:nvGraphicFramePr>
        <p:xfrm>
          <a:off x="1295277" y="1196577"/>
          <a:ext cx="6096000" cy="4739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b="1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 sz="1400" b="1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5</a:t>
                      </a: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Modelo  </a:t>
                      </a:r>
                      <a:r>
                        <a:rPr lang="es-CO" sz="1400" b="1" dirty="0" err="1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Planeacion</a:t>
                      </a:r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CO" sz="1400" b="1" dirty="0" err="1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T.I.</a:t>
                      </a:r>
                      <a:r>
                        <a:rPr lang="es-CO" sz="1400" dirty="0" err="1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Retos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Entrenamiento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Gerencia de Proyecto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Normas ISO –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Herramientas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500356" y="6159780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05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05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05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05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05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05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05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05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05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05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05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05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05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05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05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E057280D-CE25-C37A-F3C7-6F4F31FB769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963" y="361950"/>
            <a:ext cx="7767828" cy="5844540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9197D62C-A4B2-9C63-82CD-4FA94F2EA5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158" y="840390"/>
            <a:ext cx="473969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chemeClr val="bg1"/>
                </a:solidFill>
              </a:rPr>
              <a:t>E</a:t>
            </a:r>
            <a:r>
              <a:rPr spc="-5" dirty="0">
                <a:solidFill>
                  <a:schemeClr val="bg1"/>
                </a:solidFill>
              </a:rPr>
              <a:t>j</a:t>
            </a:r>
            <a:r>
              <a:rPr spc="-45" dirty="0">
                <a:solidFill>
                  <a:schemeClr val="bg1"/>
                </a:solidFill>
              </a:rPr>
              <a:t>e</a:t>
            </a:r>
            <a:r>
              <a:rPr spc="-70" dirty="0">
                <a:solidFill>
                  <a:schemeClr val="bg1"/>
                </a:solidFill>
              </a:rPr>
              <a:t>m</a:t>
            </a:r>
            <a:r>
              <a:rPr spc="-40" dirty="0">
                <a:solidFill>
                  <a:schemeClr val="bg1"/>
                </a:solidFill>
              </a:rPr>
              <a:t>p</a:t>
            </a:r>
            <a:r>
              <a:rPr spc="-25" dirty="0">
                <a:solidFill>
                  <a:schemeClr val="bg1"/>
                </a:solidFill>
              </a:rPr>
              <a:t>l</a:t>
            </a:r>
            <a:r>
              <a:rPr spc="-5" dirty="0">
                <a:solidFill>
                  <a:schemeClr val="bg1"/>
                </a:solidFill>
              </a:rPr>
              <a:t>o</a:t>
            </a:r>
            <a:r>
              <a:rPr spc="-254" dirty="0">
                <a:solidFill>
                  <a:schemeClr val="bg1"/>
                </a:solidFill>
              </a:rPr>
              <a:t> </a:t>
            </a:r>
            <a:r>
              <a:rPr spc="-85" dirty="0">
                <a:solidFill>
                  <a:schemeClr val="bg1"/>
                </a:solidFill>
              </a:rPr>
              <a:t>P</a:t>
            </a:r>
            <a:r>
              <a:rPr spc="-100" dirty="0">
                <a:solidFill>
                  <a:schemeClr val="bg1"/>
                </a:solidFill>
              </a:rPr>
              <a:t>r</a:t>
            </a:r>
            <a:r>
              <a:rPr spc="-40" dirty="0">
                <a:solidFill>
                  <a:schemeClr val="bg1"/>
                </a:solidFill>
              </a:rPr>
              <a:t>ácti</a:t>
            </a:r>
            <a:r>
              <a:rPr spc="-90" dirty="0">
                <a:solidFill>
                  <a:schemeClr val="bg1"/>
                </a:solidFill>
              </a:rPr>
              <a:t>c</a:t>
            </a:r>
            <a:r>
              <a:rPr spc="-50" dirty="0">
                <a:solidFill>
                  <a:schemeClr val="bg1"/>
                </a:solidFill>
              </a:rPr>
              <a:t>o</a:t>
            </a:r>
            <a:r>
              <a:rPr spc="-5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49251614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8B9C8AA1-D535-5086-8B1C-C135706F218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1436" y="957072"/>
            <a:ext cx="6854952" cy="448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758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254D6C54-FD65-72B4-65A6-FD7D183443B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1324355"/>
            <a:ext cx="7818120" cy="41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5550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6C2D534C-2167-A760-3A0D-8FCCF89A8B0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8805" y="1060094"/>
            <a:ext cx="7632192" cy="44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9581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4C9B6165-960F-D35E-ABDF-030134F25C9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8116" y="967739"/>
            <a:ext cx="7287768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46204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2BD5A560-1B54-050B-CB94-2722A49AB7C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155" y="1271016"/>
            <a:ext cx="7924800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96928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D48C28CC-DA62-0194-8EBB-9D62CAB339A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032" y="728852"/>
            <a:ext cx="7712964" cy="46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98468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A7230961-A250-CE5E-87DE-67DA54C412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" y="1272819"/>
            <a:ext cx="7481316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8953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ABE7E5B8-FF07-0854-BD16-AA88440F8D21}"/>
              </a:ext>
            </a:extLst>
          </p:cNvPr>
          <p:cNvGrpSpPr/>
          <p:nvPr/>
        </p:nvGrpSpPr>
        <p:grpSpPr>
          <a:xfrm>
            <a:off x="197741" y="831342"/>
            <a:ext cx="8136635" cy="4769358"/>
            <a:chOff x="239268" y="914400"/>
            <a:chExt cx="8136635" cy="5195316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09691055-3D6A-3F79-7092-381459EBFBD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4922699-FCC2-D799-9482-7CD817AB39A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268" y="914400"/>
              <a:ext cx="8136635" cy="502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329523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8DE4ED9F-89D8-660E-4C8D-BAF990E410E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519" y="525399"/>
            <a:ext cx="7234428" cy="49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1388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99E2FA93-6E94-6EE2-4A5A-D051A6F80DF5}"/>
              </a:ext>
            </a:extLst>
          </p:cNvPr>
          <p:cNvSpPr txBox="1"/>
          <p:nvPr/>
        </p:nvSpPr>
        <p:spPr>
          <a:xfrm>
            <a:off x="3340989" y="438150"/>
            <a:ext cx="4403725" cy="1930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1480" marR="1169035">
              <a:lnSpc>
                <a:spcPct val="100000"/>
              </a:lnSpc>
              <a:spcBef>
                <a:spcPts val="100"/>
              </a:spcBef>
            </a:pPr>
            <a:r>
              <a:rPr sz="1400" b="1" u="sng" spc="15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MODELO </a:t>
            </a:r>
            <a:r>
              <a:rPr sz="1400" b="1" u="sng" spc="85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DE </a:t>
            </a:r>
            <a:r>
              <a:rPr sz="1400" b="1" spc="9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u="sng" spc="-10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P</a:t>
            </a:r>
            <a:r>
              <a:rPr sz="1400" b="1" u="sng" spc="-75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L</a:t>
            </a:r>
            <a:r>
              <a:rPr sz="1400" b="1" u="sng" spc="-140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A</a:t>
            </a:r>
            <a:r>
              <a:rPr sz="1400" b="1" u="sng" spc="204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N</a:t>
            </a:r>
            <a:r>
              <a:rPr sz="1400" b="1" u="sng" spc="50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E</a:t>
            </a:r>
            <a:r>
              <a:rPr sz="1400" b="1" u="sng" spc="-140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A</a:t>
            </a:r>
            <a:r>
              <a:rPr sz="1400" b="1" u="sng" spc="-95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C</a:t>
            </a:r>
            <a:r>
              <a:rPr sz="1400" b="1" u="sng" spc="-10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I</a:t>
            </a:r>
            <a:r>
              <a:rPr sz="1400" b="1" u="sng" spc="10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O</a:t>
            </a:r>
            <a:r>
              <a:rPr sz="1400" b="1" u="sng" spc="215" dirty="0">
                <a:uFill>
                  <a:solidFill>
                    <a:srgbClr val="00AEEE"/>
                  </a:solidFill>
                </a:uFill>
                <a:latin typeface="Century Gothic" panose="020B0502020202020204" pitchFamily="34" charset="0"/>
                <a:cs typeface="Times New Roman"/>
              </a:rPr>
              <a:t>N</a:t>
            </a:r>
            <a:endParaRPr sz="1400" dirty="0">
              <a:latin typeface="Century Gothic" panose="020B0502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 dirty="0">
              <a:latin typeface="Century Gothic" panose="020B0502020202020204" pitchFamily="34" charset="0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400" b="1" spc="-30" dirty="0">
                <a:latin typeface="Century Gothic" panose="020B0502020202020204" pitchFamily="34" charset="0"/>
                <a:cs typeface="Times New Roman"/>
              </a:rPr>
              <a:t>INICIATIVAS</a:t>
            </a:r>
            <a:r>
              <a:rPr sz="1400" b="1" spc="-3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spc="-50" dirty="0">
                <a:latin typeface="Century Gothic" panose="020B0502020202020204" pitchFamily="34" charset="0"/>
                <a:cs typeface="Times New Roman"/>
              </a:rPr>
              <a:t>ESTRATÉGICAS</a:t>
            </a:r>
            <a:endParaRPr sz="1400" dirty="0">
              <a:latin typeface="Century Gothic" panose="020B0502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Century Gothic" panose="020B0502020202020204" pitchFamily="34" charset="0"/>
              <a:cs typeface="Times New Roman"/>
            </a:endParaRPr>
          </a:p>
          <a:p>
            <a:pPr marL="12700" marR="5080" algn="just">
              <a:lnSpc>
                <a:spcPct val="94100"/>
              </a:lnSpc>
            </a:pPr>
            <a:r>
              <a:rPr sz="1400" spc="45" dirty="0">
                <a:latin typeface="Century Gothic" panose="020B0502020202020204" pitchFamily="34" charset="0"/>
                <a:cs typeface="Times New Roman"/>
              </a:rPr>
              <a:t>En</a:t>
            </a:r>
            <a:r>
              <a:rPr sz="1400" spc="5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70" dirty="0">
                <a:latin typeface="Century Gothic" panose="020B0502020202020204" pitchFamily="34" charset="0"/>
                <a:cs typeface="Times New Roman"/>
              </a:rPr>
              <a:t>las</a:t>
            </a:r>
            <a:r>
              <a:rPr sz="1400" spc="31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45" dirty="0">
                <a:latin typeface="Century Gothic" panose="020B0502020202020204" pitchFamily="34" charset="0"/>
                <a:cs typeface="Times New Roman"/>
              </a:rPr>
              <a:t>siguientes</a:t>
            </a:r>
            <a:r>
              <a:rPr sz="1400" spc="-4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0" dirty="0">
                <a:latin typeface="Century Gothic" panose="020B0502020202020204" pitchFamily="34" charset="0"/>
                <a:cs typeface="Times New Roman"/>
              </a:rPr>
              <a:t>imágenes</a:t>
            </a:r>
            <a:r>
              <a:rPr sz="1400" spc="-4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0" dirty="0">
                <a:latin typeface="Century Gothic" panose="020B0502020202020204" pitchFamily="34" charset="0"/>
                <a:cs typeface="Times New Roman"/>
              </a:rPr>
              <a:t>se</a:t>
            </a:r>
            <a:r>
              <a:rPr sz="1400" spc="-4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35" dirty="0">
                <a:latin typeface="Century Gothic" panose="020B0502020202020204" pitchFamily="34" charset="0"/>
                <a:cs typeface="Times New Roman"/>
              </a:rPr>
              <a:t>ilustran</a:t>
            </a:r>
            <a:r>
              <a:rPr sz="1400" spc="-3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70" dirty="0">
                <a:latin typeface="Century Gothic" panose="020B0502020202020204" pitchFamily="34" charset="0"/>
                <a:cs typeface="Times New Roman"/>
              </a:rPr>
              <a:t>las </a:t>
            </a:r>
            <a:r>
              <a:rPr sz="1400" spc="-6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60" dirty="0">
                <a:latin typeface="Century Gothic" panose="020B0502020202020204" pitchFamily="34" charset="0"/>
                <a:cs typeface="Times New Roman"/>
              </a:rPr>
              <a:t>iniciativas</a:t>
            </a:r>
            <a:r>
              <a:rPr sz="1400" spc="-5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45" dirty="0">
                <a:latin typeface="Century Gothic" panose="020B0502020202020204" pitchFamily="34" charset="0"/>
                <a:cs typeface="Times New Roman"/>
              </a:rPr>
              <a:t>estratégicas</a:t>
            </a:r>
            <a:r>
              <a:rPr sz="1400" spc="-4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30" dirty="0">
                <a:latin typeface="Century Gothic" panose="020B0502020202020204" pitchFamily="34" charset="0"/>
                <a:cs typeface="Times New Roman"/>
              </a:rPr>
              <a:t>que</a:t>
            </a:r>
            <a:r>
              <a:rPr sz="1400" spc="-2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20" dirty="0">
                <a:latin typeface="Century Gothic" panose="020B0502020202020204" pitchFamily="34" charset="0"/>
                <a:cs typeface="Times New Roman"/>
              </a:rPr>
              <a:t>permitirán</a:t>
            </a:r>
            <a:r>
              <a:rPr sz="1400" spc="-1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40" dirty="0">
                <a:latin typeface="Century Gothic" panose="020B0502020202020204" pitchFamily="34" charset="0"/>
                <a:cs typeface="Times New Roman"/>
              </a:rPr>
              <a:t>que</a:t>
            </a:r>
            <a:r>
              <a:rPr sz="1400" spc="-3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75" dirty="0">
                <a:latin typeface="Century Gothic" panose="020B0502020202020204" pitchFamily="34" charset="0"/>
                <a:cs typeface="Times New Roman"/>
              </a:rPr>
              <a:t>la </a:t>
            </a:r>
            <a:r>
              <a:rPr sz="1400" spc="-7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60" dirty="0">
                <a:latin typeface="Century Gothic" panose="020B0502020202020204" pitchFamily="34" charset="0"/>
                <a:cs typeface="Times New Roman"/>
              </a:rPr>
              <a:t>Secretaría</a:t>
            </a:r>
            <a:r>
              <a:rPr sz="1400" spc="-5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30" dirty="0">
                <a:latin typeface="Century Gothic" panose="020B0502020202020204" pitchFamily="34" charset="0"/>
                <a:cs typeface="Times New Roman"/>
              </a:rPr>
              <a:t>Distrital</a:t>
            </a:r>
            <a:r>
              <a:rPr sz="1400" spc="-2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30" dirty="0">
                <a:latin typeface="Century Gothic" panose="020B0502020202020204" pitchFamily="34" charset="0"/>
                <a:cs typeface="Times New Roman"/>
              </a:rPr>
              <a:t>de</a:t>
            </a:r>
            <a:r>
              <a:rPr sz="1400" spc="39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latin typeface="Century Gothic" panose="020B0502020202020204" pitchFamily="34" charset="0"/>
                <a:cs typeface="Times New Roman"/>
              </a:rPr>
              <a:t>Gobierno</a:t>
            </a:r>
            <a:r>
              <a:rPr sz="1400" spc="45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35" dirty="0">
                <a:latin typeface="Century Gothic" panose="020B0502020202020204" pitchFamily="34" charset="0"/>
                <a:cs typeface="Times New Roman"/>
              </a:rPr>
              <a:t>logre</a:t>
            </a:r>
            <a:r>
              <a:rPr sz="1400" spc="38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0" dirty="0">
                <a:latin typeface="Century Gothic" panose="020B0502020202020204" pitchFamily="34" charset="0"/>
                <a:cs typeface="Times New Roman"/>
              </a:rPr>
              <a:t>avanzar </a:t>
            </a:r>
            <a:r>
              <a:rPr sz="1400" spc="-4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0" dirty="0">
                <a:latin typeface="Century Gothic" panose="020B0502020202020204" pitchFamily="34" charset="0"/>
                <a:cs typeface="Times New Roman"/>
              </a:rPr>
              <a:t>del</a:t>
            </a:r>
            <a:r>
              <a:rPr sz="1400" spc="10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25" dirty="0">
                <a:latin typeface="Century Gothic" panose="020B0502020202020204" pitchFamily="34" charset="0"/>
                <a:cs typeface="Times New Roman"/>
              </a:rPr>
              <a:t>estado</a:t>
            </a:r>
            <a:r>
              <a:rPr sz="1400" spc="9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0" dirty="0">
                <a:latin typeface="Century Gothic" panose="020B0502020202020204" pitchFamily="34" charset="0"/>
                <a:cs typeface="Times New Roman"/>
              </a:rPr>
              <a:t>actual</a:t>
            </a:r>
            <a:r>
              <a:rPr sz="1400" spc="10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25" dirty="0">
                <a:latin typeface="Century Gothic" panose="020B0502020202020204" pitchFamily="34" charset="0"/>
                <a:cs typeface="Times New Roman"/>
              </a:rPr>
              <a:t>de</a:t>
            </a:r>
            <a:r>
              <a:rPr sz="1400" spc="7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85" dirty="0">
                <a:latin typeface="Century Gothic" panose="020B0502020202020204" pitchFamily="34" charset="0"/>
                <a:cs typeface="Times New Roman"/>
              </a:rPr>
              <a:t>la</a:t>
            </a:r>
            <a:r>
              <a:rPr sz="1400" spc="13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35" dirty="0">
                <a:latin typeface="Century Gothic" panose="020B0502020202020204" pitchFamily="34" charset="0"/>
                <a:cs typeface="Times New Roman"/>
              </a:rPr>
              <a:t>Arquitectura</a:t>
            </a:r>
            <a:r>
              <a:rPr sz="1400" spc="9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110" dirty="0">
                <a:latin typeface="Century Gothic" panose="020B0502020202020204" pitchFamily="34" charset="0"/>
                <a:cs typeface="Times New Roman"/>
              </a:rPr>
              <a:t>AS</a:t>
            </a:r>
            <a:r>
              <a:rPr sz="1400" spc="16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5" dirty="0">
                <a:latin typeface="Century Gothic" panose="020B0502020202020204" pitchFamily="34" charset="0"/>
                <a:cs typeface="Times New Roman"/>
              </a:rPr>
              <a:t>IS</a:t>
            </a:r>
            <a:r>
              <a:rPr sz="1400" spc="10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70" dirty="0">
                <a:latin typeface="Century Gothic" panose="020B0502020202020204" pitchFamily="34" charset="0"/>
                <a:cs typeface="Times New Roman"/>
              </a:rPr>
              <a:t>al</a:t>
            </a:r>
            <a:endParaRPr sz="1400" dirty="0">
              <a:latin typeface="Century Gothic" panose="020B0502020202020204" pitchFamily="34" charset="0"/>
              <a:cs typeface="Times New Roman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F8A2F8C-4614-1614-B5D4-98470464EF69}"/>
              </a:ext>
            </a:extLst>
          </p:cNvPr>
          <p:cNvSpPr txBox="1"/>
          <p:nvPr/>
        </p:nvSpPr>
        <p:spPr>
          <a:xfrm>
            <a:off x="3340989" y="2794761"/>
            <a:ext cx="37706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Century Gothic" panose="020B0502020202020204" pitchFamily="34" charset="0"/>
                <a:cs typeface="Times New Roman"/>
              </a:rPr>
              <a:t>estado</a:t>
            </a:r>
            <a:r>
              <a:rPr sz="1400" spc="8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45" dirty="0">
                <a:latin typeface="Century Gothic" panose="020B0502020202020204" pitchFamily="34" charset="0"/>
                <a:cs typeface="Times New Roman"/>
              </a:rPr>
              <a:t>deseado</a:t>
            </a:r>
            <a:r>
              <a:rPr sz="1400" spc="-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25" dirty="0">
                <a:latin typeface="Century Gothic" panose="020B0502020202020204" pitchFamily="34" charset="0"/>
                <a:cs typeface="Times New Roman"/>
              </a:rPr>
              <a:t>de</a:t>
            </a:r>
            <a:r>
              <a:rPr sz="1400" spc="-1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85" dirty="0">
                <a:latin typeface="Century Gothic" panose="020B0502020202020204" pitchFamily="34" charset="0"/>
                <a:cs typeface="Times New Roman"/>
              </a:rPr>
              <a:t>la</a:t>
            </a:r>
            <a:r>
              <a:rPr sz="1400" spc="5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35" dirty="0">
                <a:latin typeface="Century Gothic" panose="020B0502020202020204" pitchFamily="34" charset="0"/>
                <a:cs typeface="Times New Roman"/>
              </a:rPr>
              <a:t>Arquitectura</a:t>
            </a:r>
            <a:r>
              <a:rPr sz="1400" spc="6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50" dirty="0">
                <a:latin typeface="Century Gothic" panose="020B0502020202020204" pitchFamily="34" charset="0"/>
                <a:cs typeface="Times New Roman"/>
              </a:rPr>
              <a:t>TO</a:t>
            </a:r>
            <a:r>
              <a:rPr sz="1400" dirty="0"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45" dirty="0">
                <a:latin typeface="Century Gothic" panose="020B0502020202020204" pitchFamily="34" charset="0"/>
                <a:cs typeface="Times New Roman"/>
              </a:rPr>
              <a:t>BE.</a:t>
            </a:r>
            <a:endParaRPr sz="1400">
              <a:latin typeface="Century Gothic" panose="020B0502020202020204" pitchFamily="34" charset="0"/>
              <a:cs typeface="Times New Roman"/>
            </a:endParaRPr>
          </a:p>
        </p:txBody>
      </p:sp>
      <p:pic>
        <p:nvPicPr>
          <p:cNvPr id="14" name="object 11">
            <a:extLst>
              <a:ext uri="{FF2B5EF4-FFF2-40B4-BE49-F238E27FC236}">
                <a16:creationId xmlns:a16="http://schemas.microsoft.com/office/drawing/2014/main" id="{5B627118-53D6-9DC4-EF87-BF950364FD6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7979" y="3372611"/>
            <a:ext cx="5301996" cy="2749296"/>
          </a:xfrm>
          <a:prstGeom prst="rect">
            <a:avLst/>
          </a:prstGeom>
        </p:spPr>
      </p:pic>
      <p:sp>
        <p:nvSpPr>
          <p:cNvPr id="15" name="object 12">
            <a:extLst>
              <a:ext uri="{FF2B5EF4-FFF2-40B4-BE49-F238E27FC236}">
                <a16:creationId xmlns:a16="http://schemas.microsoft.com/office/drawing/2014/main" id="{0A48112A-614C-BB73-F648-C2BE10AB46DA}"/>
              </a:ext>
            </a:extLst>
          </p:cNvPr>
          <p:cNvSpPr txBox="1"/>
          <p:nvPr/>
        </p:nvSpPr>
        <p:spPr>
          <a:xfrm>
            <a:off x="561543" y="2820746"/>
            <a:ext cx="2043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Century Gothic" panose="020B0502020202020204" pitchFamily="34" charset="0"/>
                <a:cs typeface="Calibri Light"/>
              </a:rPr>
              <a:t>Modelo</a:t>
            </a:r>
            <a:r>
              <a:rPr sz="1400" spc="-90" dirty="0">
                <a:latin typeface="Century Gothic" panose="020B0502020202020204" pitchFamily="34" charset="0"/>
                <a:cs typeface="Calibri Light"/>
              </a:rPr>
              <a:t> </a:t>
            </a:r>
            <a:r>
              <a:rPr sz="1400" dirty="0">
                <a:latin typeface="Century Gothic" panose="020B0502020202020204" pitchFamily="34" charset="0"/>
                <a:cs typeface="Calibri Light"/>
              </a:rPr>
              <a:t>de</a:t>
            </a:r>
            <a:r>
              <a:rPr sz="1400" spc="-85" dirty="0">
                <a:latin typeface="Century Gothic" panose="020B0502020202020204" pitchFamily="34" charset="0"/>
                <a:cs typeface="Calibri Light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 Light"/>
              </a:rPr>
              <a:t>Planeación</a:t>
            </a:r>
            <a:endParaRPr sz="1400">
              <a:latin typeface="Century Gothic" panose="020B0502020202020204" pitchFamily="34" charset="0"/>
              <a:cs typeface="Calibri Ligh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235BCD-4F48-B4AD-F503-D1E1971FBDAB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10728" y="3121899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803112" y="4534194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B02471-16E4-E903-7756-4F1E6CAC4011}"/>
              </a:ext>
            </a:extLst>
          </p:cNvPr>
          <p:cNvSpPr txBox="1"/>
          <p:nvPr/>
        </p:nvSpPr>
        <p:spPr>
          <a:xfrm>
            <a:off x="2031900" y="3011631"/>
            <a:ext cx="630247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lang="es-MX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 </a:t>
            </a:r>
            <a:r>
              <a:rPr lang="es-MX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planificación</a:t>
            </a:r>
            <a:r>
              <a:rPr lang="es-MX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</a:t>
            </a:r>
            <a:r>
              <a:rPr lang="es-MX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sistemas de información</a:t>
            </a:r>
            <a:r>
              <a:rPr lang="es-MX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 un elemento necesario para facilitar la adopción de TIC sobre la base de las necesidades de los procesos de negocio y en función de los objetivos estratégicos de la organización.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MX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Un plan de seguimiento y cumplimiento de todo lo propuesto mediante unos mecanismos de evaluación adecuados permiten cumplir los objetivos misionales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7725">
              <a:lnSpc>
                <a:spcPct val="100000"/>
              </a:lnSpc>
            </a:pPr>
            <a:endParaRPr lang="es-MX" sz="1400" spc="-5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667481"/>
            <a:ext cx="879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 dirty="0">
                <a:solidFill>
                  <a:schemeClr val="bg1"/>
                </a:solidFill>
                <a:hlinkClick r:id="rId3"/>
              </a:rPr>
              <a:t>https://www.mintic.gov.co/portal/inicio/Acerca-del-MinTIC/Modelo-Integrado-de-Gestion/</a:t>
            </a:r>
            <a:endParaRPr lang="es-CO" dirty="0">
              <a:solidFill>
                <a:schemeClr val="bg1"/>
              </a:solidFill>
            </a:endParaRPr>
          </a:p>
          <a:p>
            <a:r>
              <a:rPr lang="es-CO">
                <a:solidFill>
                  <a:schemeClr val="bg1"/>
                </a:solidFill>
                <a:hlinkClick r:id="rId4" action="ppaction://hlinkfile"/>
              </a:rPr>
              <a:t>Riesgos Rol Auditor.pdf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8DB5ACF-8CC6-7D10-D539-199BB68D9B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858" y="561461"/>
            <a:ext cx="6521032" cy="52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8080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7342FF66-6B1E-3E7B-557A-80AF7AC9E4D3}"/>
              </a:ext>
            </a:extLst>
          </p:cNvPr>
          <p:cNvGrpSpPr/>
          <p:nvPr/>
        </p:nvGrpSpPr>
        <p:grpSpPr>
          <a:xfrm>
            <a:off x="794004" y="274320"/>
            <a:ext cx="6122716" cy="5583555"/>
            <a:chOff x="794004" y="274320"/>
            <a:chExt cx="6946392" cy="6082283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0F372A9B-DA5D-7E57-ED92-53F5BD40FBF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0780" y="3742943"/>
              <a:ext cx="1353312" cy="2366772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B4D36EF-0803-A9E3-409F-73AF0EB19E2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004" y="274320"/>
              <a:ext cx="6946392" cy="2203704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9DCE061C-A970-43C9-C05B-06EB7DC1AA8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4004" y="2508503"/>
              <a:ext cx="6946392" cy="384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204318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BF5240-C887-50C5-9A32-0BE1E729D8D7}"/>
              </a:ext>
            </a:extLst>
          </p:cNvPr>
          <p:cNvSpPr txBox="1"/>
          <p:nvPr/>
        </p:nvSpPr>
        <p:spPr>
          <a:xfrm>
            <a:off x="-843256" y="6112073"/>
            <a:ext cx="5286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4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Universidad</a:t>
            </a:r>
            <a:r>
              <a:rPr lang="es-MX" sz="11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Nacional</a:t>
            </a:r>
            <a:r>
              <a:rPr lang="es-MX" sz="11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Enrique</a:t>
            </a:r>
            <a:r>
              <a:rPr lang="es-MX" sz="1100" spc="-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Guzmán</a:t>
            </a:r>
            <a:r>
              <a:rPr lang="es-MX" sz="11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905" algn="ctr">
              <a:lnSpc>
                <a:spcPct val="100000"/>
              </a:lnSpc>
            </a:pP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Valle/Sistemas </a:t>
            </a:r>
            <a:r>
              <a:rPr lang="es-MX" sz="1100" dirty="0"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 Información</a:t>
            </a:r>
            <a:r>
              <a:rPr lang="es-MX" sz="11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latin typeface="Century Gothic" panose="020B0502020202020204" pitchFamily="34" charset="0"/>
                <a:cs typeface="Calibri"/>
              </a:rPr>
              <a:t>Lima-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lang="es-MX" sz="1100" spc="-5" dirty="0">
                <a:latin typeface="Century Gothic" panose="020B0502020202020204" pitchFamily="34" charset="0"/>
                <a:cs typeface="Calibri"/>
              </a:rPr>
              <a:t>Perú/2018/Monografía</a:t>
            </a:r>
            <a:endParaRPr lang="es-MX" sz="1100"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DCC19CC9-90CA-FFD2-1C47-1F0F3F874053}"/>
              </a:ext>
            </a:extLst>
          </p:cNvPr>
          <p:cNvGrpSpPr/>
          <p:nvPr/>
        </p:nvGrpSpPr>
        <p:grpSpPr>
          <a:xfrm>
            <a:off x="861060" y="205741"/>
            <a:ext cx="5614415" cy="5661660"/>
            <a:chOff x="861060" y="205740"/>
            <a:chExt cx="5614415" cy="5876543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9A59951-C335-859D-6527-CDB56775764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060" y="205740"/>
              <a:ext cx="5590032" cy="2132075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3E4BCAC6-6D60-B553-B214-F4E871BB64D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" y="2360675"/>
              <a:ext cx="5614415" cy="3721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0300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3612</Words>
  <Application>Microsoft Office PowerPoint</Application>
  <PresentationFormat>Presentación en pantalla (4:3)</PresentationFormat>
  <Paragraphs>373</Paragraphs>
  <Slides>64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5" baseType="lpstr">
      <vt:lpstr>Arial</vt:lpstr>
      <vt:lpstr>Arial MT</vt:lpstr>
      <vt:lpstr>Calibri</vt:lpstr>
      <vt:lpstr>Calibri Light</vt:lpstr>
      <vt:lpstr>Century Gothic</vt:lpstr>
      <vt:lpstr>Contradiction</vt:lpstr>
      <vt:lpstr>Franklin Gothic Medium</vt:lpstr>
      <vt:lpstr>Georgia</vt:lpstr>
      <vt:lpstr>Morn Thin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Matriz de crecimiento participación</vt:lpstr>
      <vt:lpstr>Presentación de PowerPoint</vt:lpstr>
      <vt:lpstr>Presentación de PowerPoint</vt:lpstr>
      <vt:lpstr>Presentación de PowerPoint</vt:lpstr>
      <vt:lpstr>Tamaño del Mercado  Crecimiento del Mercado  Rentabilidad de la Industria</vt:lpstr>
      <vt:lpstr>Presentación de PowerPoint</vt:lpstr>
      <vt:lpstr>Qué es la auditoría  interna: </vt:lpstr>
      <vt:lpstr>Presentación de PowerPoint</vt:lpstr>
      <vt:lpstr>Presentación de PowerPoint</vt:lpstr>
      <vt:lpstr>Presentación de PowerPoint</vt:lpstr>
      <vt:lpstr>Presentación de PowerPoint</vt:lpstr>
      <vt:lpstr>Ciclo de la Auditoría  Interna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Práctico: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35</cp:revision>
  <dcterms:modified xsi:type="dcterms:W3CDTF">2023-02-26T01:18:38Z</dcterms:modified>
</cp:coreProperties>
</file>